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5"/>
  </p:notesMasterIdLst>
  <p:sldIdLst>
    <p:sldId id="458" r:id="rId2"/>
    <p:sldId id="506" r:id="rId3"/>
    <p:sldId id="459" r:id="rId4"/>
    <p:sldId id="469" r:id="rId5"/>
    <p:sldId id="488" r:id="rId6"/>
    <p:sldId id="479" r:id="rId7"/>
    <p:sldId id="480" r:id="rId8"/>
    <p:sldId id="482" r:id="rId9"/>
    <p:sldId id="489" r:id="rId10"/>
    <p:sldId id="484" r:id="rId11"/>
    <p:sldId id="485" r:id="rId12"/>
    <p:sldId id="487" r:id="rId13"/>
    <p:sldId id="486" r:id="rId14"/>
    <p:sldId id="465" r:id="rId15"/>
    <p:sldId id="490" r:id="rId16"/>
    <p:sldId id="493" r:id="rId17"/>
    <p:sldId id="494" r:id="rId18"/>
    <p:sldId id="495" r:id="rId19"/>
    <p:sldId id="498" r:id="rId20"/>
    <p:sldId id="496" r:id="rId21"/>
    <p:sldId id="402" r:id="rId22"/>
    <p:sldId id="440" r:id="rId23"/>
    <p:sldId id="497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D59FE"/>
    <a:srgbClr val="6E8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882"/>
    <p:restoredTop sz="81354"/>
  </p:normalViewPr>
  <p:slideViewPr>
    <p:cSldViewPr snapToGrid="0" snapToObjects="1">
      <p:cViewPr varScale="1">
        <p:scale>
          <a:sx n="79" d="100"/>
          <a:sy n="79" d="100"/>
        </p:scale>
        <p:origin x="342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C8EBFC-05B6-9C46-BD16-F9F33479004A}" type="datetimeFigureOut">
              <a:rPr lang="en-US" smtClean="0"/>
              <a:t>8/17/2016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4589FC-1846-0249-85C6-65894CFD5F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1119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4589FC-1846-0249-85C6-65894CFD5F0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7342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mention this because, in today’s world,</a:t>
            </a:r>
            <a:r>
              <a:rPr lang="en-US" baseline="0" dirty="0"/>
              <a:t> where 10 JavaScript frameworks have been created since I started this presentation, that it’s important to pick an innovative and stable options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DEE3D4-85AE-7242-9F51-3C6493B0184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1753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OK, what I want you to come</a:t>
            </a:r>
            <a:r>
              <a:rPr lang="en-US" baseline="0" dirty="0"/>
              <a:t> away with today is that there are options. A lot of options for mobile development. Native, Phone Gap/Cordova, </a:t>
            </a:r>
            <a:r>
              <a:rPr lang="en-US" baseline="0" dirty="0" err="1"/>
              <a:t>Xamarin</a:t>
            </a:r>
            <a:r>
              <a:rPr lang="en-US" baseline="0" dirty="0"/>
              <a:t>. I want you to also consider NativeScript, and I’ve got some fairly compelling reasons to consider NativeScript.</a:t>
            </a:r>
          </a:p>
          <a:p>
            <a:endParaRPr lang="en-US" baseline="0" dirty="0"/>
          </a:p>
          <a:p>
            <a:r>
              <a:rPr lang="en-US" baseline="0" dirty="0"/>
              <a:t>But let’s talk about hybrid mobile development first. What is the promise of hybrid app development?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4589FC-1846-0249-85C6-65894CFD5F0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407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43919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Npm</a:t>
            </a:r>
            <a:r>
              <a:rPr lang="en-US" dirty="0"/>
              <a:t>, </a:t>
            </a:r>
            <a:r>
              <a:rPr lang="en-US" dirty="0" err="1"/>
              <a:t>CocoaPods</a:t>
            </a:r>
            <a:r>
              <a:rPr lang="en-US" dirty="0"/>
              <a:t>, Android</a:t>
            </a:r>
            <a:r>
              <a:rPr lang="en-US" baseline="0" dirty="0"/>
              <a:t> Arsenal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4589FC-1846-0249-85C6-65894CFD5F0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615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Jen</a:t>
            </a:r>
          </a:p>
        </p:txBody>
      </p:sp>
    </p:spTree>
    <p:extLst>
      <p:ext uri="{BB962C8B-B14F-4D97-AF65-F5344CB8AC3E}">
        <p14:creationId xmlns:p14="http://schemas.microsoft.com/office/powerpoint/2010/main" val="2531878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Npm</a:t>
            </a:r>
            <a:r>
              <a:rPr lang="en-US" dirty="0"/>
              <a:t>, </a:t>
            </a:r>
            <a:r>
              <a:rPr lang="en-US" dirty="0" err="1"/>
              <a:t>CocoaPods</a:t>
            </a:r>
            <a:r>
              <a:rPr lang="en-US" dirty="0"/>
              <a:t>, Android</a:t>
            </a:r>
            <a:r>
              <a:rPr lang="en-US" baseline="0" dirty="0"/>
              <a:t> Arsenal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4589FC-1846-0249-85C6-65894CFD5F0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667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That’s ok.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4589FC-1846-0249-85C6-65894CFD5F0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0624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</a:t>
            </a:r>
            <a:r>
              <a:rPr lang="en-US" baseline="0" dirty="0"/>
              <a:t> is a set of core modules that abstract these things away for you, so you have a unified experience </a:t>
            </a:r>
            <a:r>
              <a:rPr lang="en-US" baseline="0" dirty="0" err="1"/>
              <a:t>acorss</a:t>
            </a:r>
            <a:r>
              <a:rPr lang="en-US" baseline="0" dirty="0"/>
              <a:t> the platforms, BUT if you really need to access Objective C and Java directly, that </a:t>
            </a:r>
            <a:r>
              <a:rPr lang="en-US" baseline="0" dirty="0" err="1"/>
              <a:t>capabilitiy</a:t>
            </a:r>
            <a:r>
              <a:rPr lang="en-US" baseline="0" dirty="0"/>
              <a:t> is always there.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4589FC-1846-0249-85C6-65894CFD5F0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0911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tiff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8152" y="3648076"/>
            <a:ext cx="10839448" cy="686946"/>
          </a:xfrm>
        </p:spPr>
        <p:txBody>
          <a:bodyPr anchor="ctr"/>
          <a:lstStyle>
            <a:lvl1pPr algn="l">
              <a:defRPr sz="6000" b="1" i="0" baseline="0">
                <a:latin typeface="Avenir Heavy" charset="0"/>
                <a:ea typeface="Avenir Heavy" charset="0"/>
                <a:cs typeface="Avenir Heavy" charset="0"/>
              </a:defRPr>
            </a:lvl1pPr>
          </a:lstStyle>
          <a:p>
            <a:r>
              <a:rPr lang="en-US" dirty="0"/>
              <a:t>Edit Master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8152" y="4396343"/>
            <a:ext cx="10839448" cy="446528"/>
          </a:xfrm>
        </p:spPr>
        <p:txBody>
          <a:bodyPr>
            <a:normAutofit/>
          </a:bodyPr>
          <a:lstStyle>
            <a:lvl1pPr marL="0" indent="0" algn="l">
              <a:buNone/>
              <a:defRPr sz="2800" b="0" i="0" baseline="0">
                <a:solidFill>
                  <a:schemeClr val="tx1"/>
                </a:solidFill>
                <a:latin typeface="Avenir Roman" charset="0"/>
                <a:ea typeface="Avenir Roman" charset="0"/>
                <a:cs typeface="Avenir Roman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38152" y="4904192"/>
            <a:ext cx="2757488" cy="390525"/>
          </a:xfrm>
        </p:spPr>
        <p:txBody>
          <a:bodyPr>
            <a:noAutofit/>
          </a:bodyPr>
          <a:lstStyle>
            <a:lvl1pPr marL="0" indent="0">
              <a:buNone/>
              <a:defRPr sz="1600" b="0" i="0">
                <a:solidFill>
                  <a:srgbClr val="3C59FD"/>
                </a:solidFill>
                <a:latin typeface="Avenir Light" charset="0"/>
                <a:ea typeface="Avenir Light" charset="0"/>
                <a:cs typeface="Avenir Light" charset="0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2355" y="0"/>
            <a:ext cx="1799645" cy="686706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152" y="382710"/>
            <a:ext cx="1181250" cy="118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690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8152" y="405517"/>
            <a:ext cx="11210923" cy="920363"/>
          </a:xfrm>
        </p:spPr>
        <p:txBody>
          <a:bodyPr/>
          <a:lstStyle>
            <a:lvl1pPr>
              <a:defRPr b="1" i="0">
                <a:latin typeface="Avenir Heavy" charset="0"/>
                <a:ea typeface="Avenir Heavy" charset="0"/>
                <a:cs typeface="Avenir Heavy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947" y="1508760"/>
            <a:ext cx="11033237" cy="48289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1899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white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232261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5002" y="2898191"/>
            <a:ext cx="8444754" cy="686946"/>
          </a:xfrm>
        </p:spPr>
        <p:txBody>
          <a:bodyPr anchor="ctr"/>
          <a:lstStyle>
            <a:lvl1pPr algn="l">
              <a:defRPr sz="6000" b="1" i="0" baseline="0">
                <a:latin typeface="Avenir Heavy" charset="0"/>
                <a:ea typeface="Avenir Heavy" charset="0"/>
                <a:cs typeface="Avenir Heavy" charset="0"/>
              </a:defRPr>
            </a:lvl1pPr>
          </a:lstStyle>
          <a:p>
            <a:r>
              <a:rPr lang="en-US" dirty="0"/>
              <a:t>Edit Master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55002" y="4331797"/>
            <a:ext cx="8444754" cy="446528"/>
          </a:xfrm>
        </p:spPr>
        <p:txBody>
          <a:bodyPr>
            <a:normAutofit/>
          </a:bodyPr>
          <a:lstStyle>
            <a:lvl1pPr marL="0" indent="0" algn="l">
              <a:buNone/>
              <a:defRPr sz="2800" b="0" i="0" baseline="0">
                <a:solidFill>
                  <a:schemeClr val="tx1">
                    <a:lumMod val="50000"/>
                    <a:lumOff val="50000"/>
                  </a:schemeClr>
                </a:solidFill>
                <a:latin typeface="Avenir Roman" charset="0"/>
                <a:ea typeface="Avenir Roman" charset="0"/>
                <a:cs typeface="Avenir Roman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2355" y="0"/>
            <a:ext cx="1799645" cy="686706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112650" y="5761716"/>
            <a:ext cx="860612" cy="86061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 b="-19996"/>
          <a:stretch/>
        </p:blipFill>
        <p:spPr>
          <a:xfrm>
            <a:off x="494851" y="3754194"/>
            <a:ext cx="1613648" cy="45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0092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">
    <p:bg>
      <p:bgPr>
        <a:pattFill prst="pct90">
          <a:fgClr>
            <a:srgbClr val="6E83FF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2355" y="0"/>
            <a:ext cx="1799645" cy="686706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112650" y="5761716"/>
            <a:ext cx="860612" cy="860612"/>
          </a:xfrm>
          <a:prstGeom prst="rect">
            <a:avLst/>
          </a:prstGeom>
        </p:spPr>
      </p:pic>
      <p:sp>
        <p:nvSpPr>
          <p:cNvPr id="4" name="TextBox 3"/>
          <p:cNvSpPr txBox="1"/>
          <p:nvPr userDrawn="1"/>
        </p:nvSpPr>
        <p:spPr>
          <a:xfrm>
            <a:off x="289948" y="2771814"/>
            <a:ext cx="527259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>
                <a:solidFill>
                  <a:schemeClr val="bg1"/>
                </a:solidFill>
                <a:latin typeface="Avenir Roman" charset="0"/>
                <a:ea typeface="Avenir Roman" charset="0"/>
                <a:cs typeface="Avenir Roman" charset="0"/>
              </a:rPr>
              <a:t>{Hands</a:t>
            </a:r>
            <a:r>
              <a:rPr lang="en-US" sz="8000" b="1" baseline="0">
                <a:solidFill>
                  <a:schemeClr val="bg1"/>
                </a:solidFill>
                <a:latin typeface="Avenir Roman" charset="0"/>
                <a:ea typeface="Avenir Roman" charset="0"/>
                <a:cs typeface="Avenir Roman" charset="0"/>
              </a:rPr>
              <a:t> on</a:t>
            </a:r>
            <a:r>
              <a:rPr lang="en-US" sz="8000" b="1">
                <a:solidFill>
                  <a:schemeClr val="bg1"/>
                </a:solidFill>
                <a:latin typeface="Avenir Roman" charset="0"/>
                <a:ea typeface="Avenir Roman" charset="0"/>
                <a:cs typeface="Avenir Roman" charset="0"/>
              </a:rPr>
              <a:t>}</a:t>
            </a:r>
            <a:endParaRPr lang="en-US" sz="8000" b="1" dirty="0">
              <a:solidFill>
                <a:schemeClr val="bg1"/>
              </a:solidFill>
              <a:latin typeface="Avenir Roman" charset="0"/>
              <a:ea typeface="Avenir Roman" charset="0"/>
              <a:cs typeface="Avenir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82551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w/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1"/>
          <p:cNvSpPr>
            <a:spLocks noGrp="1"/>
          </p:cNvSpPr>
          <p:nvPr>
            <p:ph type="title" hasCustomPrompt="1"/>
          </p:nvPr>
        </p:nvSpPr>
        <p:spPr>
          <a:xfrm>
            <a:off x="438152" y="422698"/>
            <a:ext cx="11338560" cy="548640"/>
          </a:xfrm>
          <a:noFill/>
        </p:spPr>
        <p:txBody>
          <a:bodyPr>
            <a:normAutofit/>
          </a:bodyPr>
          <a:lstStyle>
            <a:lvl1pPr>
              <a:defRPr sz="3200" b="1" i="0" baseline="0">
                <a:solidFill>
                  <a:schemeClr val="tx1"/>
                </a:solidFill>
                <a:latin typeface="Avenir Heavy" charset="0"/>
                <a:ea typeface="Avenir Heavy" charset="0"/>
                <a:cs typeface="Avenir Heavy" charset="0"/>
              </a:defRPr>
            </a:lvl1pPr>
          </a:lstStyle>
          <a:p>
            <a:r>
              <a:rPr lang="en-US" dirty="0"/>
              <a:t>Click to edit Master title style       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438150" y="1314450"/>
            <a:ext cx="5493523" cy="4629150"/>
          </a:xfrm>
        </p:spPr>
        <p:txBody>
          <a:bodyPr/>
          <a:lstStyle>
            <a:lvl2pPr marL="182880" indent="182880">
              <a:defRPr/>
            </a:lvl2pPr>
            <a:lvl3pPr marL="365760" indent="182880">
              <a:defRPr/>
            </a:lvl3pPr>
            <a:lvl4pPr marL="548640" indent="182880">
              <a:defRPr/>
            </a:lvl4pPr>
            <a:lvl5pPr marL="731520" indent="182880">
              <a:defRPr/>
            </a:lvl5pPr>
          </a:lstStyle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6107432" y="1314450"/>
            <a:ext cx="5493523" cy="4629150"/>
          </a:xfrm>
        </p:spPr>
        <p:txBody>
          <a:bodyPr/>
          <a:lstStyle>
            <a:lvl2pPr marL="182880" indent="182880">
              <a:defRPr/>
            </a:lvl2pPr>
            <a:lvl3pPr marL="365760" indent="182880">
              <a:defRPr/>
            </a:lvl3pPr>
            <a:lvl4pPr marL="548640" indent="182880">
              <a:defRPr/>
            </a:lvl4pPr>
            <a:lvl5pPr marL="731520" indent="182880">
              <a:defRPr/>
            </a:lvl5pPr>
          </a:lstStyle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             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23121" y="6081185"/>
            <a:ext cx="551054" cy="55105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73893" y="1"/>
            <a:ext cx="826888" cy="6873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736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/ 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1"/>
          <p:cNvSpPr>
            <a:spLocks noGrp="1"/>
          </p:cNvSpPr>
          <p:nvPr>
            <p:ph type="title"/>
          </p:nvPr>
        </p:nvSpPr>
        <p:spPr>
          <a:xfrm>
            <a:off x="438152" y="524044"/>
            <a:ext cx="11338560" cy="548640"/>
          </a:xfrm>
          <a:noFill/>
        </p:spPr>
        <p:txBody>
          <a:bodyPr>
            <a:noAutofit/>
          </a:bodyPr>
          <a:lstStyle>
            <a:lvl1pPr>
              <a:defRPr sz="4000" b="1" i="0" baseline="0">
                <a:solidFill>
                  <a:schemeClr val="tx1"/>
                </a:solidFill>
                <a:latin typeface="Avenir Heavy" charset="0"/>
                <a:ea typeface="Avenir Heavy" charset="0"/>
                <a:cs typeface="Avenir Heavy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23121" y="6081185"/>
            <a:ext cx="551054" cy="5510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74176" y="1292"/>
            <a:ext cx="825776" cy="6864660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38152" y="1344593"/>
            <a:ext cx="11180107" cy="490559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538937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1"/>
          <p:cNvSpPr>
            <a:spLocks noGrp="1"/>
          </p:cNvSpPr>
          <p:nvPr>
            <p:ph type="title"/>
          </p:nvPr>
        </p:nvSpPr>
        <p:spPr>
          <a:xfrm>
            <a:off x="438152" y="524044"/>
            <a:ext cx="11338560" cy="548640"/>
          </a:xfrm>
          <a:noFill/>
        </p:spPr>
        <p:txBody>
          <a:bodyPr>
            <a:noAutofit/>
          </a:bodyPr>
          <a:lstStyle>
            <a:lvl1pPr>
              <a:defRPr sz="4000" b="1" i="0" baseline="0">
                <a:solidFill>
                  <a:schemeClr val="tx1"/>
                </a:solidFill>
                <a:latin typeface="Avenir Heavy" charset="0"/>
                <a:ea typeface="Avenir Heavy" charset="0"/>
                <a:cs typeface="Avenir Heavy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23121" y="6081185"/>
            <a:ext cx="551054" cy="5510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74176" y="1292"/>
            <a:ext cx="825776" cy="6864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5440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1"/>
          <p:cNvSpPr>
            <a:spLocks noGrp="1"/>
          </p:cNvSpPr>
          <p:nvPr>
            <p:ph type="title"/>
          </p:nvPr>
        </p:nvSpPr>
        <p:spPr>
          <a:xfrm>
            <a:off x="438152" y="524044"/>
            <a:ext cx="11338560" cy="548640"/>
          </a:xfrm>
          <a:noFill/>
        </p:spPr>
        <p:txBody>
          <a:bodyPr>
            <a:noAutofit/>
          </a:bodyPr>
          <a:lstStyle>
            <a:lvl1pPr>
              <a:defRPr sz="4000" b="1" i="0" baseline="0">
                <a:solidFill>
                  <a:schemeClr val="tx1"/>
                </a:solidFill>
                <a:latin typeface="Avenir Heavy" charset="0"/>
                <a:ea typeface="Avenir Heavy" charset="0"/>
                <a:cs typeface="Avenir Heavy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23121" y="6081185"/>
            <a:ext cx="551054" cy="5510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74176" y="1292"/>
            <a:ext cx="825776" cy="6864660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38152" y="1536564"/>
            <a:ext cx="7013234" cy="4144962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800" b="0" baseline="0">
                <a:latin typeface="Consolas" charset="0"/>
                <a:ea typeface="Consolas" charset="0"/>
                <a:cs typeface="Consolas" charset="0"/>
              </a:defRPr>
            </a:lvl1pPr>
            <a:lvl2pPr marL="365760" indent="0">
              <a:buNone/>
              <a:defRPr sz="1600" b="1">
                <a:latin typeface="Consolas" charset="0"/>
                <a:ea typeface="Consolas" charset="0"/>
                <a:cs typeface="Consolas" charset="0"/>
              </a:defRPr>
            </a:lvl2pPr>
            <a:lvl3pPr marL="548640" indent="0">
              <a:buNone/>
              <a:defRPr sz="1200" b="1">
                <a:latin typeface="Consolas" charset="0"/>
                <a:ea typeface="Consolas" charset="0"/>
                <a:cs typeface="Consolas" charset="0"/>
              </a:defRPr>
            </a:lvl3pPr>
            <a:lvl4pPr marL="731520" indent="0">
              <a:buNone/>
              <a:defRPr sz="1100" b="1">
                <a:latin typeface="Consolas" charset="0"/>
                <a:ea typeface="Consolas" charset="0"/>
                <a:cs typeface="Consolas" charset="0"/>
              </a:defRPr>
            </a:lvl4pPr>
            <a:lvl5pPr marL="914400" indent="0">
              <a:buNone/>
              <a:defRPr sz="1050" b="1">
                <a:latin typeface="Consolas" charset="0"/>
                <a:ea typeface="Consolas" charset="0"/>
                <a:cs typeface="Consolas" charset="0"/>
              </a:defRPr>
            </a:lvl5pPr>
          </a:lstStyle>
          <a:p>
            <a:pPr lvl="0"/>
            <a:r>
              <a:rPr lang="en-US" dirty="0"/>
              <a:t>Click to edit </a:t>
            </a:r>
            <a:r>
              <a:rPr lang="en-US"/>
              <a:t>code snippet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7606999" y="1536564"/>
            <a:ext cx="3611563" cy="4144962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  <a:lvl2pPr>
              <a:defRPr sz="20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code description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981123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23121" y="6081185"/>
            <a:ext cx="551054" cy="5510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74176" y="1292"/>
            <a:ext cx="825776" cy="6864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4759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Wor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23121" y="6081185"/>
            <a:ext cx="551054" cy="5510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74176" y="1292"/>
            <a:ext cx="825776" cy="6864660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303021" y="320040"/>
            <a:ext cx="8778240" cy="5943600"/>
          </a:xfrm>
        </p:spPr>
        <p:txBody>
          <a:bodyPr anchor="ctr">
            <a:normAutofit/>
          </a:bodyPr>
          <a:lstStyle>
            <a:lvl1pPr marL="182880" indent="0" algn="ctr">
              <a:buNone/>
              <a:defRPr sz="6600" baseline="0"/>
            </a:lvl1pPr>
            <a:lvl2pPr marL="365760" indent="0">
              <a:buNone/>
              <a:defRPr/>
            </a:lvl2pPr>
            <a:lvl3pPr marL="548640" indent="0">
              <a:buNone/>
              <a:defRPr/>
            </a:lvl3pPr>
            <a:lvl4pPr marL="73152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Click to make</a:t>
            </a:r>
          </a:p>
          <a:p>
            <a:pPr lvl="0"/>
            <a:r>
              <a:rPr lang="en-US" dirty="0"/>
              <a:t>big statement</a:t>
            </a:r>
          </a:p>
        </p:txBody>
      </p:sp>
    </p:spTree>
    <p:extLst>
      <p:ext uri="{BB962C8B-B14F-4D97-AF65-F5344CB8AC3E}">
        <p14:creationId xmlns:p14="http://schemas.microsoft.com/office/powerpoint/2010/main" val="18700622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38152" y="405517"/>
            <a:ext cx="11210923" cy="1285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SLIDE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38152" y="1794510"/>
            <a:ext cx="11210923" cy="45948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slide subtitle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159899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2" r:id="rId2"/>
    <p:sldLayoutId id="2147483673" r:id="rId3"/>
    <p:sldLayoutId id="2147483662" r:id="rId4"/>
    <p:sldLayoutId id="2147483663" r:id="rId5"/>
    <p:sldLayoutId id="2147483669" r:id="rId6"/>
    <p:sldLayoutId id="2147483674" r:id="rId7"/>
    <p:sldLayoutId id="2147483666" r:id="rId8"/>
    <p:sldLayoutId id="2147483667" r:id="rId9"/>
    <p:sldLayoutId id="2147483664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i="0" kern="1200" baseline="0">
          <a:solidFill>
            <a:schemeClr val="tx1"/>
          </a:solidFill>
          <a:latin typeface="Avenir Heavy" charset="0"/>
          <a:ea typeface="Avenir Heavy" charset="0"/>
          <a:cs typeface="Avenir Heavy" charset="0"/>
        </a:defRPr>
      </a:lvl1pPr>
    </p:titleStyle>
    <p:bodyStyle>
      <a:lvl1pPr marL="365760" indent="-365760" algn="l" defTabSz="91440" rtl="0" eaLnBrk="1" latinLnBrk="0" hangingPunct="1">
        <a:lnSpc>
          <a:spcPct val="100000"/>
        </a:lnSpc>
        <a:spcBef>
          <a:spcPts val="1000"/>
        </a:spcBef>
        <a:buClr>
          <a:srgbClr val="3C59FD"/>
        </a:buClr>
        <a:buSzPct val="80000"/>
        <a:buFont typeface="Arial" panose="020B0604020202020204" pitchFamily="34" charset="0"/>
        <a:buChar char="•"/>
        <a:defRPr sz="3600" b="0" i="0" kern="1200" baseline="0">
          <a:solidFill>
            <a:schemeClr val="tx1"/>
          </a:solidFill>
          <a:latin typeface="Avenir Roman" charset="0"/>
          <a:ea typeface="Avenir Roman" charset="0"/>
          <a:cs typeface="Avenir Roman" charset="0"/>
        </a:defRPr>
      </a:lvl1pPr>
      <a:lvl2pPr marL="365760" indent="182880" algn="l" defTabSz="914400" rtl="0" eaLnBrk="1" latinLnBrk="0" hangingPunct="1">
        <a:lnSpc>
          <a:spcPct val="90000"/>
        </a:lnSpc>
        <a:spcBef>
          <a:spcPts val="500"/>
        </a:spcBef>
        <a:buClr>
          <a:srgbClr val="3C59FD"/>
        </a:buClr>
        <a:buSzPct val="80000"/>
        <a:buFont typeface="Arial" panose="020B0604020202020204" pitchFamily="34" charset="0"/>
        <a:buChar char="•"/>
        <a:tabLst>
          <a:tab pos="301752" algn="l"/>
        </a:tabLst>
        <a:defRPr sz="2800" b="0" i="0" kern="1200" baseline="0">
          <a:solidFill>
            <a:schemeClr val="tx1"/>
          </a:solidFill>
          <a:latin typeface="Avenir Roman" charset="0"/>
          <a:ea typeface="Avenir Roman" charset="0"/>
          <a:cs typeface="Avenir Roman" charset="0"/>
        </a:defRPr>
      </a:lvl2pPr>
      <a:lvl3pPr marL="548640" indent="182880" algn="l" defTabSz="914400" rtl="0" eaLnBrk="1" latinLnBrk="0" hangingPunct="1">
        <a:lnSpc>
          <a:spcPct val="90000"/>
        </a:lnSpc>
        <a:spcBef>
          <a:spcPts val="500"/>
        </a:spcBef>
        <a:buClr>
          <a:srgbClr val="3C59FD"/>
        </a:buClr>
        <a:buSzPct val="80000"/>
        <a:buFont typeface="Arial" panose="020B0604020202020204" pitchFamily="34" charset="0"/>
        <a:buChar char="•"/>
        <a:defRPr sz="2000" b="0" i="0" kern="1200" baseline="0">
          <a:solidFill>
            <a:schemeClr val="tx1"/>
          </a:solidFill>
          <a:latin typeface="Avenir Roman" charset="0"/>
          <a:ea typeface="Avenir Roman" charset="0"/>
          <a:cs typeface="Avenir Roman" charset="0"/>
        </a:defRPr>
      </a:lvl3pPr>
      <a:lvl4pPr marL="731520" indent="182880" algn="l" defTabSz="914400" rtl="0" eaLnBrk="1" latinLnBrk="0" hangingPunct="1">
        <a:lnSpc>
          <a:spcPct val="90000"/>
        </a:lnSpc>
        <a:spcBef>
          <a:spcPts val="500"/>
        </a:spcBef>
        <a:buClr>
          <a:srgbClr val="3C59FD"/>
        </a:buClr>
        <a:buSzPct val="80000"/>
        <a:buFont typeface="Arial" panose="020B0604020202020204" pitchFamily="34" charset="0"/>
        <a:buChar char="•"/>
        <a:defRPr sz="1800" b="0" i="0" kern="1200" baseline="0">
          <a:solidFill>
            <a:schemeClr val="tx1"/>
          </a:solidFill>
          <a:latin typeface="Avenir Roman" charset="0"/>
          <a:ea typeface="Avenir Roman" charset="0"/>
          <a:cs typeface="Avenir Roman" charset="0"/>
        </a:defRPr>
      </a:lvl4pPr>
      <a:lvl5pPr marL="914400" indent="182880" algn="l" defTabSz="914400" rtl="0" eaLnBrk="1" latinLnBrk="0" hangingPunct="1">
        <a:lnSpc>
          <a:spcPct val="90000"/>
        </a:lnSpc>
        <a:spcBef>
          <a:spcPts val="500"/>
        </a:spcBef>
        <a:buClr>
          <a:srgbClr val="3C59FD"/>
        </a:buClr>
        <a:buSzPct val="80000"/>
        <a:buFont typeface="Arial" panose="020B0604020202020204" pitchFamily="34" charset="0"/>
        <a:buChar char="•"/>
        <a:defRPr sz="1600" b="0" i="0" kern="1200" baseline="0">
          <a:solidFill>
            <a:schemeClr val="tx1"/>
          </a:solidFill>
          <a:latin typeface="Avenir Roman" charset="0"/>
          <a:ea typeface="Avenir Roman" charset="0"/>
          <a:cs typeface="Avenir Roman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 cap="all" spc="0" baseline="0">
          <a:solidFill>
            <a:srgbClr val="95BC46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://bit.ly/ns-osx" TargetMode="External"/><Relationship Id="rId3" Type="http://schemas.openxmlformats.org/officeDocument/2006/relationships/image" Target="../media/image6.png"/><Relationship Id="rId7" Type="http://schemas.openxmlformats.org/officeDocument/2006/relationships/hyperlink" Target="http://bit.ly/ns-linux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bit.ly/ns-wi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bit.ly/how-nativescript-works" TargetMode="Externa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f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://bit.ly/mcc-ns-workshop" TargetMode="Externa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438152" y="3432021"/>
            <a:ext cx="10839448" cy="686946"/>
          </a:xfrm>
        </p:spPr>
        <p:txBody>
          <a:bodyPr>
            <a:noAutofit/>
          </a:bodyPr>
          <a:lstStyle/>
          <a:p>
            <a:r>
              <a:rPr lang="en-US" sz="6600" b="1" dirty="0">
                <a:solidFill>
                  <a:srgbClr val="3D59FE"/>
                </a:solidFill>
                <a:latin typeface="Avenir Heavy" charset="0"/>
                <a:ea typeface="Avenir Heavy" charset="0"/>
                <a:cs typeface="Avenir Heavy" charset="0"/>
              </a:rPr>
              <a:t>NativeScript Workshop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438152" y="4303875"/>
            <a:ext cx="10839448" cy="44652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Now you can mobile.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97080" y="5679640"/>
            <a:ext cx="2931593" cy="117836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152" y="5115268"/>
            <a:ext cx="2656496" cy="127013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96172" y="4977666"/>
            <a:ext cx="3087630" cy="1545339"/>
          </a:xfrm>
          <a:prstGeom prst="rect">
            <a:avLst/>
          </a:prstGeom>
        </p:spPr>
      </p:pic>
      <p:sp>
        <p:nvSpPr>
          <p:cNvPr id="9" name="Subtitle 4"/>
          <p:cNvSpPr txBox="1">
            <a:spLocks/>
          </p:cNvSpPr>
          <p:nvPr/>
        </p:nvSpPr>
        <p:spPr>
          <a:xfrm>
            <a:off x="5754507" y="269119"/>
            <a:ext cx="5028049" cy="2614083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0" indent="0" algn="l" defTabSz="9144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3C59FD"/>
              </a:buClr>
              <a:buSzPct val="80000"/>
              <a:buFont typeface="Arial" panose="020B0604020202020204" pitchFamily="34" charset="0"/>
              <a:buNone/>
              <a:defRPr sz="2800" b="0" i="0" kern="1200" baseline="0">
                <a:solidFill>
                  <a:schemeClr val="tx1"/>
                </a:solidFill>
                <a:latin typeface="Avenir Roman" charset="0"/>
                <a:ea typeface="Avenir Roman" charset="0"/>
                <a:cs typeface="Avenir Roman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C59FD"/>
              </a:buClr>
              <a:buSzPct val="80000"/>
              <a:buFont typeface="Arial" panose="020B0604020202020204" pitchFamily="34" charset="0"/>
              <a:buNone/>
              <a:tabLst>
                <a:tab pos="301752" algn="l"/>
              </a:tabLst>
              <a:defRPr sz="2000" b="0" i="0" kern="1200" baseline="0">
                <a:solidFill>
                  <a:schemeClr val="tx1"/>
                </a:solidFill>
                <a:latin typeface="Avenir Roman" charset="0"/>
                <a:ea typeface="Avenir Roman" charset="0"/>
                <a:cs typeface="Avenir Roman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C59FD"/>
              </a:buClr>
              <a:buSzPct val="80000"/>
              <a:buFont typeface="Arial" panose="020B0604020202020204" pitchFamily="34" charset="0"/>
              <a:buNone/>
              <a:defRPr sz="1800" b="0" i="0" kern="1200" baseline="0">
                <a:solidFill>
                  <a:schemeClr val="tx1"/>
                </a:solidFill>
                <a:latin typeface="Avenir Roman" charset="0"/>
                <a:ea typeface="Avenir Roman" charset="0"/>
                <a:cs typeface="Avenir Roman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C59FD"/>
              </a:buClr>
              <a:buSzPct val="80000"/>
              <a:buFont typeface="Arial" panose="020B0604020202020204" pitchFamily="34" charset="0"/>
              <a:buNone/>
              <a:defRPr sz="1600" b="0" i="0" kern="1200" baseline="0">
                <a:solidFill>
                  <a:schemeClr val="tx1"/>
                </a:solidFill>
                <a:latin typeface="Avenir Roman" charset="0"/>
                <a:ea typeface="Avenir Roman" charset="0"/>
                <a:cs typeface="Avenir Roman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C59FD"/>
              </a:buClr>
              <a:buSzPct val="80000"/>
              <a:buFont typeface="Arial" panose="020B0604020202020204" pitchFamily="34" charset="0"/>
              <a:buNone/>
              <a:defRPr sz="1600" b="0" i="0" kern="1200" baseline="0">
                <a:solidFill>
                  <a:schemeClr val="tx1"/>
                </a:solidFill>
                <a:latin typeface="Avenir Roman" charset="0"/>
                <a:ea typeface="Avenir Roman" charset="0"/>
                <a:cs typeface="Avenir Roman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 cap="all" spc="0" baseline="0">
                <a:solidFill>
                  <a:srgbClr val="95BC4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u="sng" dirty="0"/>
              <a:t>Installation/Prep Instructions</a:t>
            </a:r>
          </a:p>
          <a:p>
            <a:r>
              <a:rPr lang="en-US" dirty="0"/>
              <a:t>Use my laptops: sit back and relax!</a:t>
            </a:r>
          </a:p>
          <a:p>
            <a:r>
              <a:rPr lang="en-US" dirty="0"/>
              <a:t>Use your own: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Windows: </a:t>
            </a:r>
            <a:r>
              <a:rPr lang="en-US" dirty="0">
                <a:hlinkClick r:id="rId6"/>
              </a:rPr>
              <a:t>http://bit.ly/ns-win</a:t>
            </a: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Linux: </a:t>
            </a:r>
            <a:r>
              <a:rPr lang="en-US" dirty="0">
                <a:hlinkClick r:id="rId7"/>
              </a:rPr>
              <a:t>http://bit.ly/ns-linux</a:t>
            </a: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OS X: </a:t>
            </a:r>
            <a:r>
              <a:rPr lang="en-US" dirty="0">
                <a:hlinkClick r:id="rId8"/>
              </a:rPr>
              <a:t>http://bit.ly/ns-osx</a:t>
            </a:r>
            <a:r>
              <a:rPr lang="en-US" dirty="0"/>
              <a:t>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47585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The {N} difference</a:t>
            </a:r>
            <a:r>
              <a:rPr lang="is-IS" dirty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7221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ns_qsf-demo.mov"/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299798" y="449431"/>
            <a:ext cx="3205236" cy="569976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649680" y="2536969"/>
            <a:ext cx="35795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Avenir Light" charset="0"/>
                <a:ea typeface="Avenir Light" charset="0"/>
                <a:cs typeface="Avenir Light" charset="0"/>
              </a:rPr>
              <a:t>Search for </a:t>
            </a:r>
          </a:p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Avenir Light" charset="0"/>
                <a:ea typeface="Avenir Light" charset="0"/>
                <a:cs typeface="Avenir Light" charset="0"/>
              </a:rPr>
              <a:t>“</a:t>
            </a:r>
            <a:r>
              <a:rPr lang="en-US" b="1" dirty="0">
                <a:solidFill>
                  <a:schemeClr val="bg1">
                    <a:lumMod val="50000"/>
                  </a:schemeClr>
                </a:solidFill>
                <a:latin typeface="Avenir Light" charset="0"/>
                <a:ea typeface="Avenir Light" charset="0"/>
                <a:cs typeface="Avenir Light" charset="0"/>
              </a:rPr>
              <a:t>Examples </a:t>
            </a:r>
            <a:r>
              <a:rPr lang="en-US" b="1" dirty="0" err="1">
                <a:solidFill>
                  <a:schemeClr val="bg1">
                    <a:lumMod val="50000"/>
                  </a:schemeClr>
                </a:solidFill>
                <a:latin typeface="Avenir Light" charset="0"/>
                <a:ea typeface="Avenir Light" charset="0"/>
                <a:cs typeface="Avenir Light" charset="0"/>
              </a:rPr>
              <a:t>NativeScript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Avenir Light" charset="0"/>
                <a:ea typeface="Avenir Light" charset="0"/>
                <a:cs typeface="Avenir Light" charset="0"/>
              </a:rPr>
              <a:t>”</a:t>
            </a:r>
          </a:p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Avenir Light" charset="0"/>
                <a:ea typeface="Avenir Light" charset="0"/>
                <a:cs typeface="Avenir Light" charset="0"/>
              </a:rPr>
              <a:t>in the iOS App Store or Google Play to try this out for yourself.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51005" y="2517290"/>
            <a:ext cx="346159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venir Roman" charset="0"/>
                <a:ea typeface="Avenir Roman" charset="0"/>
                <a:cs typeface="Avenir Roman" charset="0"/>
              </a:rPr>
              <a:t>Rich, animated, “no compromise” native UI</a:t>
            </a:r>
          </a:p>
          <a:p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Avenir Roman" charset="0"/>
                <a:ea typeface="Avenir Roman" charset="0"/>
                <a:cs typeface="Avenir Roman" charset="0"/>
              </a:rPr>
              <a:t>(with shared UI code)</a:t>
            </a:r>
          </a:p>
        </p:txBody>
      </p:sp>
      <p:sp>
        <p:nvSpPr>
          <p:cNvPr id="6" name="Oval 5"/>
          <p:cNvSpPr/>
          <p:nvPr/>
        </p:nvSpPr>
        <p:spPr>
          <a:xfrm>
            <a:off x="1602889" y="1108038"/>
            <a:ext cx="1097280" cy="1097280"/>
          </a:xfrm>
          <a:prstGeom prst="ellipse">
            <a:avLst/>
          </a:prstGeom>
          <a:noFill/>
          <a:ln>
            <a:solidFill>
              <a:srgbClr val="3D59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2880" rtlCol="0" anchor="ctr"/>
          <a:lstStyle/>
          <a:p>
            <a:pPr algn="ctr"/>
            <a:r>
              <a:rPr lang="en-US" sz="5400">
                <a:solidFill>
                  <a:srgbClr val="3D59FE"/>
                </a:solidFill>
                <a:latin typeface="Avenir Roman" charset="0"/>
                <a:ea typeface="Avenir Roman" charset="0"/>
                <a:cs typeface="Avenir Roman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525818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70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94035" y="2506533"/>
            <a:ext cx="347235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>
                <a:latin typeface="Avenir Roman" charset="0"/>
                <a:ea typeface="Avenir Roman" charset="0"/>
                <a:cs typeface="Avenir Roman" charset="0"/>
              </a:rPr>
              <a:t>Maximum code and skill reusability</a:t>
            </a:r>
            <a:endParaRPr lang="en-US" sz="3600" dirty="0">
              <a:latin typeface="Avenir Roman" charset="0"/>
              <a:ea typeface="Avenir Roman" charset="0"/>
              <a:cs typeface="Avenir Roman" charset="0"/>
            </a:endParaRPr>
          </a:p>
        </p:txBody>
      </p:sp>
      <p:sp>
        <p:nvSpPr>
          <p:cNvPr id="6" name="Oval 5"/>
          <p:cNvSpPr/>
          <p:nvPr/>
        </p:nvSpPr>
        <p:spPr>
          <a:xfrm>
            <a:off x="1602889" y="1108038"/>
            <a:ext cx="1097280" cy="1097280"/>
          </a:xfrm>
          <a:prstGeom prst="ellipse">
            <a:avLst/>
          </a:prstGeom>
          <a:noFill/>
          <a:ln>
            <a:solidFill>
              <a:srgbClr val="3D59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2880" rtlCol="0" anchor="ctr"/>
          <a:lstStyle/>
          <a:p>
            <a:pPr algn="ctr"/>
            <a:r>
              <a:rPr lang="en-US" sz="5400" dirty="0">
                <a:solidFill>
                  <a:srgbClr val="3D59FE"/>
                </a:solidFill>
                <a:latin typeface="Avenir Roman" charset="0"/>
                <a:ea typeface="Avenir Roman" charset="0"/>
                <a:cs typeface="Avenir Roman" charset="0"/>
              </a:rPr>
              <a:t>2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475336" y="5704575"/>
            <a:ext cx="315022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Video credit: Nathan Walker, {N} community member</a:t>
            </a:r>
          </a:p>
        </p:txBody>
      </p:sp>
      <p:pic>
        <p:nvPicPr>
          <p:cNvPr id="3" name="AngularCodeReuse-NathanWalker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475336" y="1108038"/>
            <a:ext cx="6875157" cy="3761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059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20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51443" y="1350456"/>
            <a:ext cx="79122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venir Roman" charset="0"/>
                <a:ea typeface="Avenir Roman" charset="0"/>
                <a:cs typeface="Avenir Roman" charset="0"/>
              </a:rPr>
              <a:t>First-class Angular and </a:t>
            </a:r>
            <a:r>
              <a:rPr lang="en-US" sz="3200" dirty="0" err="1">
                <a:latin typeface="Avenir Roman" charset="0"/>
                <a:ea typeface="Avenir Roman" charset="0"/>
                <a:cs typeface="Avenir Roman" charset="0"/>
              </a:rPr>
              <a:t>TypeScript</a:t>
            </a:r>
            <a:r>
              <a:rPr lang="en-US" sz="3200" dirty="0">
                <a:latin typeface="Avenir Roman" charset="0"/>
                <a:ea typeface="Avenir Roman" charset="0"/>
                <a:cs typeface="Avenir Roman" charset="0"/>
              </a:rPr>
              <a:t> support</a:t>
            </a:r>
          </a:p>
        </p:txBody>
      </p:sp>
      <p:sp>
        <p:nvSpPr>
          <p:cNvPr id="6" name="Oval 5"/>
          <p:cNvSpPr/>
          <p:nvPr/>
        </p:nvSpPr>
        <p:spPr>
          <a:xfrm>
            <a:off x="1602889" y="1108038"/>
            <a:ext cx="1097280" cy="1097280"/>
          </a:xfrm>
          <a:prstGeom prst="ellipse">
            <a:avLst/>
          </a:prstGeom>
          <a:noFill/>
          <a:ln>
            <a:solidFill>
              <a:srgbClr val="3D59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2880" rtlCol="0" anchor="ctr"/>
          <a:lstStyle/>
          <a:p>
            <a:pPr algn="ctr"/>
            <a:r>
              <a:rPr lang="en-US" sz="5400" dirty="0">
                <a:solidFill>
                  <a:srgbClr val="3D59FE"/>
                </a:solidFill>
                <a:latin typeface="Avenir Roman" charset="0"/>
                <a:ea typeface="Avenir Roman" charset="0"/>
                <a:cs typeface="Avenir Roman" charset="0"/>
              </a:rPr>
              <a:t>3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5450" y="2588612"/>
            <a:ext cx="2397163" cy="2646697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4075" y="2920016"/>
            <a:ext cx="1983889" cy="198388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3549877" y="3250241"/>
            <a:ext cx="86754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>
                <a:latin typeface="Avenir Roman" charset="0"/>
                <a:ea typeface="Avenir Roman" charset="0"/>
                <a:cs typeface="Avenir Roman" charset="0"/>
              </a:rPr>
              <a:t>+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831064" y="3250241"/>
            <a:ext cx="86754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>
                <a:latin typeface="Avenir Roman" charset="0"/>
                <a:ea typeface="Avenir Roman" charset="0"/>
                <a:cs typeface="Avenir Roman" charset="0"/>
              </a:rPr>
              <a:t>=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4862" y="2732280"/>
            <a:ext cx="2359361" cy="2359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034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7" y="508220"/>
            <a:ext cx="3271664" cy="560884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9462" y="220131"/>
            <a:ext cx="5816279" cy="581627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13194" y="256837"/>
            <a:ext cx="1480149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67" b="1" dirty="0">
                <a:latin typeface="Avenir Heavy" charset="0"/>
                <a:ea typeface="Avenir Heavy" charset="0"/>
                <a:cs typeface="Avenir Heavy" charset="0"/>
              </a:rPr>
              <a:t>Android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670735" y="220131"/>
            <a:ext cx="753732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67" b="1" dirty="0">
                <a:latin typeface="Avenir Heavy" charset="0"/>
                <a:ea typeface="Avenir Heavy" charset="0"/>
                <a:cs typeface="Avenir Heavy" charset="0"/>
              </a:rPr>
              <a:t>iOS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422770" y="1722827"/>
            <a:ext cx="923907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67" b="1" dirty="0">
                <a:latin typeface="Avenir Heavy" charset="0"/>
                <a:ea typeface="Avenir Heavy" charset="0"/>
                <a:cs typeface="Avenir Heavy" charset="0"/>
              </a:rPr>
              <a:t>Web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7012" y="2368738"/>
            <a:ext cx="7435425" cy="431358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8371" y="2663687"/>
            <a:ext cx="4980256" cy="337272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7788" y="144607"/>
            <a:ext cx="1041421" cy="1149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4034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94035" y="2506533"/>
            <a:ext cx="347235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Avenir Roman" charset="0"/>
                <a:ea typeface="Avenir Roman" charset="0"/>
                <a:cs typeface="Avenir Roman" charset="0"/>
              </a:rPr>
              <a:t>100% access to Android and iOS APIs</a:t>
            </a:r>
          </a:p>
        </p:txBody>
      </p:sp>
      <p:sp>
        <p:nvSpPr>
          <p:cNvPr id="6" name="Oval 5"/>
          <p:cNvSpPr/>
          <p:nvPr/>
        </p:nvSpPr>
        <p:spPr>
          <a:xfrm>
            <a:off x="1602889" y="1108038"/>
            <a:ext cx="1097280" cy="1097280"/>
          </a:xfrm>
          <a:prstGeom prst="ellipse">
            <a:avLst/>
          </a:prstGeom>
          <a:noFill/>
          <a:ln>
            <a:solidFill>
              <a:srgbClr val="3D59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2880" rtlCol="0" anchor="ctr"/>
          <a:lstStyle/>
          <a:p>
            <a:pPr algn="ctr"/>
            <a:r>
              <a:rPr lang="en-US" sz="5400" dirty="0">
                <a:solidFill>
                  <a:srgbClr val="3D59FE"/>
                </a:solidFill>
                <a:latin typeface="Avenir Roman" charset="0"/>
                <a:ea typeface="Avenir Roman" charset="0"/>
                <a:cs typeface="Avenir Roman" charset="0"/>
              </a:rPr>
              <a:t>3</a:t>
            </a:r>
          </a:p>
        </p:txBody>
      </p:sp>
      <p:pic>
        <p:nvPicPr>
          <p:cNvPr id="7" name="Shape 2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39070" y="551778"/>
            <a:ext cx="6515100" cy="220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Shape 24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590032" y="3191651"/>
            <a:ext cx="2991244" cy="531776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" name="Straight Arrow Connector 3"/>
          <p:cNvCxnSpPr/>
          <p:nvPr/>
        </p:nvCxnSpPr>
        <p:spPr>
          <a:xfrm>
            <a:off x="5555848" y="2627453"/>
            <a:ext cx="2731625" cy="2870522"/>
          </a:xfrm>
          <a:prstGeom prst="straightConnector1">
            <a:avLst/>
          </a:prstGeom>
          <a:ln w="2603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13432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2293364" y="2294990"/>
            <a:ext cx="5599038" cy="70929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Runs on V8 JavaScript VM</a:t>
            </a:r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2079608" y="5393852"/>
            <a:ext cx="8451224" cy="8616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365760" algn="l" defTabSz="9144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3C59FD"/>
              </a:buClr>
              <a:buSzPct val="80000"/>
              <a:buFont typeface="Arial" panose="020B0604020202020204" pitchFamily="34" charset="0"/>
              <a:buChar char="•"/>
              <a:defRPr sz="3600" kern="1200" baseline="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182880" indent="18288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C59FD"/>
              </a:buClr>
              <a:buSzPct val="80000"/>
              <a:buFont typeface="Arial" panose="020B0604020202020204" pitchFamily="34" charset="0"/>
              <a:buChar char="•"/>
              <a:tabLst>
                <a:tab pos="301752" algn="l"/>
              </a:tabLst>
              <a:defRPr sz="4000" kern="1200" baseline="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365760" indent="36576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C59FD"/>
              </a:buClr>
              <a:buSzPct val="80000"/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548640" indent="18288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C59FD"/>
              </a:buClr>
              <a:buSzPct val="80000"/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731520" indent="18288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C59FD"/>
              </a:buClr>
              <a:buSzPct val="80000"/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cap="all" spc="0" baseline="0">
                <a:solidFill>
                  <a:srgbClr val="95BC4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None/>
            </a:pPr>
            <a:r>
              <a:rPr lang="en-US" sz="2800" dirty="0">
                <a:solidFill>
                  <a:schemeClr val="bg1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Runs on </a:t>
            </a:r>
            <a:r>
              <a:rPr lang="en-US" sz="2800" dirty="0" err="1">
                <a:solidFill>
                  <a:schemeClr val="bg1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JavaScriptCore</a:t>
            </a:r>
            <a:r>
              <a:rPr lang="en-US" sz="2800" dirty="0">
                <a:solidFill>
                  <a:schemeClr val="bg1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VM</a:t>
            </a:r>
          </a:p>
        </p:txBody>
      </p:sp>
      <p:pic>
        <p:nvPicPr>
          <p:cNvPr id="6" name="Picture 5" descr="Screen Shot 2015-02-16 at 9.55.35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84466" y="3182410"/>
            <a:ext cx="6515100" cy="2209800"/>
          </a:xfrm>
          <a:prstGeom prst="rect">
            <a:avLst/>
          </a:prstGeom>
          <a:ln>
            <a:solidFill>
              <a:srgbClr val="3D59FE"/>
            </a:solidFill>
          </a:ln>
        </p:spPr>
      </p:pic>
      <p:pic>
        <p:nvPicPr>
          <p:cNvPr id="7" name="Picture 6" descr="Screen Shot 2015-02-11 at 9.51.40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84466" y="693528"/>
            <a:ext cx="8547100" cy="1625600"/>
          </a:xfrm>
          <a:prstGeom prst="rect">
            <a:avLst/>
          </a:prstGeom>
          <a:ln>
            <a:solidFill>
              <a:srgbClr val="3D59FE"/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9687" y="3652201"/>
            <a:ext cx="1574779" cy="106420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8090" y="919084"/>
            <a:ext cx="1737972" cy="117448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293364" y="6284712"/>
            <a:ext cx="930130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More details at </a:t>
            </a:r>
            <a:r>
              <a:rPr lang="en-US" sz="2400" dirty="0">
                <a:hlinkClick r:id="rId6"/>
              </a:rPr>
              <a:t>http://bit.ly/how-nativescript-works</a:t>
            </a:r>
            <a:r>
              <a:rPr lang="en-US" sz="2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54905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JPEG image-700D0851A1E7-1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03298" y="587605"/>
            <a:ext cx="8457536" cy="5609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5468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Example: NativeScript file module</a:t>
            </a:r>
          </a:p>
        </p:txBody>
      </p:sp>
      <p:pic>
        <p:nvPicPr>
          <p:cNvPr id="7" name="Picture 6" descr="Screen Shot 2015-01-30 at 12.59.57 PM.png"/>
          <p:cNvPicPr>
            <a:picLocks noChangeAspect="1"/>
          </p:cNvPicPr>
          <p:nvPr/>
        </p:nvPicPr>
        <p:blipFill>
          <a:blip r:embed="rId3">
            <a:alphaModFix amt="51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69015" y="4685166"/>
            <a:ext cx="9876666" cy="1152078"/>
          </a:xfrm>
          <a:prstGeom prst="rect">
            <a:avLst/>
          </a:prstGeom>
        </p:spPr>
      </p:pic>
      <p:pic>
        <p:nvPicPr>
          <p:cNvPr id="9" name="Picture 8" descr="Screen Shot 2015-01-30 at 1.02.28 PM.png"/>
          <p:cNvPicPr>
            <a:picLocks noChangeAspect="1"/>
          </p:cNvPicPr>
          <p:nvPr/>
        </p:nvPicPr>
        <p:blipFill>
          <a:blip r:embed="rId4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69015" y="3274517"/>
            <a:ext cx="4631647" cy="583421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 flipH="1">
            <a:off x="3778086" y="2216303"/>
            <a:ext cx="1" cy="899786"/>
          </a:xfrm>
          <a:prstGeom prst="straightConnector1">
            <a:avLst/>
          </a:prstGeom>
          <a:ln w="28575">
            <a:solidFill>
              <a:srgbClr val="3D59FE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8061593" y="2143218"/>
            <a:ext cx="0" cy="2991700"/>
          </a:xfrm>
          <a:prstGeom prst="straightConnector1">
            <a:avLst/>
          </a:prstGeom>
          <a:ln w="28575">
            <a:solidFill>
              <a:srgbClr val="3D59FE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438152" y="1284270"/>
            <a:ext cx="10452455" cy="1259885"/>
          </a:xfrm>
          <a:prstGeom prst="rect">
            <a:avLst/>
          </a:prstGeom>
          <a:noFill/>
          <a:ln w="38100">
            <a:solidFill>
              <a:srgbClr val="3D59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 cstate="screen">
            <a:alphaModFix amt="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921" y="4718053"/>
            <a:ext cx="1233725" cy="83372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 cstate="screen">
            <a:alphaModFix amt="3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0906" y="3030281"/>
            <a:ext cx="1407183" cy="95094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921" y="1345291"/>
            <a:ext cx="6726050" cy="117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5925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The same approach works for the UI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4730014" y="2261912"/>
            <a:ext cx="53750" cy="2954487"/>
          </a:xfrm>
          <a:prstGeom prst="straightConnector1">
            <a:avLst/>
          </a:prstGeom>
          <a:ln w="28575">
            <a:solidFill>
              <a:srgbClr val="3D59FE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6965512" y="2268212"/>
            <a:ext cx="152509" cy="2948187"/>
          </a:xfrm>
          <a:prstGeom prst="straightConnector1">
            <a:avLst/>
          </a:prstGeom>
          <a:ln w="28575">
            <a:solidFill>
              <a:srgbClr val="3D59FE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438152" y="1284270"/>
            <a:ext cx="10452455" cy="1259885"/>
          </a:xfrm>
          <a:prstGeom prst="rect">
            <a:avLst/>
          </a:prstGeom>
          <a:noFill/>
          <a:ln w="38100">
            <a:solidFill>
              <a:srgbClr val="3D59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206" y="1531612"/>
            <a:ext cx="4051300" cy="736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1512" y="2894788"/>
            <a:ext cx="2806506" cy="511697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967" y="2583261"/>
            <a:ext cx="3148232" cy="5740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5335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MCC-sponsor-slid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923338" cy="6675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769185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NativeScript</a:t>
            </a:r>
            <a:r>
              <a:rPr lang="en-US" dirty="0"/>
              <a:t> Modules—There are a lot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3538" y="1181172"/>
            <a:ext cx="875658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75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555" y="467360"/>
            <a:ext cx="6895713" cy="577088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159162" y="792480"/>
            <a:ext cx="364309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3D59FE"/>
                </a:solidFill>
                <a:latin typeface="Avenir Roman" charset="0"/>
                <a:ea typeface="Avenir Roman" charset="0"/>
                <a:cs typeface="Avenir Roman" charset="0"/>
              </a:rPr>
              <a:t>Join </a:t>
            </a:r>
            <a:r>
              <a:rPr lang="en-US" sz="2800">
                <a:solidFill>
                  <a:srgbClr val="3D59FE"/>
                </a:solidFill>
                <a:latin typeface="Avenir Roman" charset="0"/>
                <a:ea typeface="Avenir Roman" charset="0"/>
                <a:cs typeface="Avenir Roman" charset="0"/>
              </a:rPr>
              <a:t>the growing NativeScript </a:t>
            </a:r>
            <a:r>
              <a:rPr lang="en-US" sz="2800" dirty="0">
                <a:solidFill>
                  <a:srgbClr val="3D59FE"/>
                </a:solidFill>
                <a:latin typeface="Avenir Roman" charset="0"/>
                <a:ea typeface="Avenir Roman" charset="0"/>
                <a:cs typeface="Avenir Roman" charset="0"/>
              </a:rPr>
              <a:t>community on Slack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3708" y="2333337"/>
            <a:ext cx="2794000" cy="2794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921331" y="5283199"/>
            <a:ext cx="445186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err="1">
                <a:latin typeface="Avenir Medium" charset="0"/>
                <a:ea typeface="Avenir Medium" charset="0"/>
                <a:cs typeface="Avenir Medium" charset="0"/>
              </a:rPr>
              <a:t>bit.ly</a:t>
            </a:r>
            <a:r>
              <a:rPr lang="en-US" sz="3200" dirty="0">
                <a:latin typeface="Avenir Medium" charset="0"/>
                <a:ea typeface="Avenir Medium" charset="0"/>
                <a:cs typeface="Avenir Medium" charset="0"/>
              </a:rPr>
              <a:t>/</a:t>
            </a:r>
            <a:r>
              <a:rPr lang="en-US" sz="3200" dirty="0" err="1">
                <a:latin typeface="Avenir Medium" charset="0"/>
                <a:ea typeface="Avenir Medium" charset="0"/>
                <a:cs typeface="Avenir Medium" charset="0"/>
              </a:rPr>
              <a:t>nativescript</a:t>
            </a:r>
            <a:r>
              <a:rPr lang="en-US" sz="3200" dirty="0">
                <a:latin typeface="Avenir Medium" charset="0"/>
                <a:ea typeface="Avenir Medium" charset="0"/>
                <a:cs typeface="Avenir Medium" charset="0"/>
              </a:rPr>
              <a:t>-slack</a:t>
            </a:r>
          </a:p>
        </p:txBody>
      </p:sp>
    </p:spTree>
    <p:extLst>
      <p:ext uri="{BB962C8B-B14F-4D97-AF65-F5344CB8AC3E}">
        <p14:creationId xmlns:p14="http://schemas.microsoft.com/office/powerpoint/2010/main" val="21233039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338809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Hands-on workshop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438153" y="1344593"/>
            <a:ext cx="7052660" cy="4905599"/>
          </a:xfrm>
        </p:spPr>
        <p:txBody>
          <a:bodyPr/>
          <a:lstStyle/>
          <a:p>
            <a:r>
              <a:rPr lang="en-US" dirty="0"/>
              <a:t>Visit </a:t>
            </a:r>
            <a:r>
              <a:rPr lang="en-US" dirty="0">
                <a:hlinkClick r:id="rId2"/>
              </a:rPr>
              <a:t>http://bit.ly/mcc-ns-workshop</a:t>
            </a:r>
            <a:r>
              <a:rPr lang="en-US" dirty="0"/>
              <a:t> and Get Started!</a:t>
            </a:r>
          </a:p>
          <a:p>
            <a:r>
              <a:rPr lang="en-US" dirty="0"/>
              <a:t>What You’re Building</a:t>
            </a:r>
          </a:p>
          <a:p>
            <a:pPr lvl="1"/>
            <a:r>
              <a:rPr lang="en-US" dirty="0"/>
              <a:t>Fictional store front for a vintage video game company</a:t>
            </a:r>
          </a:p>
          <a:p>
            <a:pPr lvl="2"/>
            <a:r>
              <a:rPr lang="en-US" dirty="0"/>
              <a:t>Home</a:t>
            </a:r>
          </a:p>
          <a:p>
            <a:pPr lvl="2"/>
            <a:r>
              <a:rPr lang="en-US" dirty="0"/>
              <a:t>About Us</a:t>
            </a:r>
          </a:p>
          <a:p>
            <a:pPr lvl="2"/>
            <a:r>
              <a:rPr lang="en-US" dirty="0"/>
              <a:t>Contact Us</a:t>
            </a:r>
          </a:p>
          <a:p>
            <a:pPr lvl="2"/>
            <a:r>
              <a:rPr lang="en-US" dirty="0"/>
              <a:t>Products</a:t>
            </a:r>
            <a:br>
              <a:rPr lang="en-US" dirty="0"/>
            </a:br>
            <a:endParaRPr lang="en-US" dirty="0"/>
          </a:p>
        </p:txBody>
      </p:sp>
      <p:pic>
        <p:nvPicPr>
          <p:cNvPr id="1026" name="Picture 2" descr="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8222" y="308837"/>
            <a:ext cx="3308243" cy="5515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30982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943760" y="479715"/>
            <a:ext cx="456887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b="1" dirty="0">
                <a:latin typeface="Avenir Roman" charset="0"/>
                <a:ea typeface="Avenir Roman" charset="0"/>
                <a:cs typeface="Avenir Roman" charset="0"/>
              </a:rPr>
              <a:t>Mike Branstein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652288" y="1183419"/>
            <a:ext cx="31518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accent6">
                    <a:lumMod val="75000"/>
                  </a:schemeClr>
                </a:solidFill>
                <a:latin typeface="Avenir Roman" charset="0"/>
                <a:ea typeface="Avenir Roman" charset="0"/>
                <a:cs typeface="Avenir Roman" charset="0"/>
              </a:rPr>
              <a:t>@</a:t>
            </a:r>
            <a:r>
              <a:rPr lang="en-US" sz="3200" dirty="0" err="1">
                <a:solidFill>
                  <a:schemeClr val="accent6">
                    <a:lumMod val="75000"/>
                  </a:schemeClr>
                </a:solidFill>
                <a:latin typeface="Avenir Roman" charset="0"/>
                <a:ea typeface="Avenir Roman" charset="0"/>
                <a:cs typeface="Avenir Roman" charset="0"/>
              </a:rPr>
              <a:t>mikebranstein</a:t>
            </a:r>
            <a:endParaRPr lang="en-US" sz="3200" dirty="0">
              <a:solidFill>
                <a:schemeClr val="accent6">
                  <a:lumMod val="75000"/>
                </a:schemeClr>
              </a:solidFill>
              <a:latin typeface="Avenir Roman" charset="0"/>
              <a:ea typeface="Avenir Roman" charset="0"/>
              <a:cs typeface="Avenir Roman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7863" y="4884363"/>
            <a:ext cx="2656496" cy="1270137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4928" y="300990"/>
            <a:ext cx="3553230" cy="445599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2" name="Subtitle 4"/>
          <p:cNvSpPr txBox="1">
            <a:spLocks/>
          </p:cNvSpPr>
          <p:nvPr/>
        </p:nvSpPr>
        <p:spPr>
          <a:xfrm>
            <a:off x="6007143" y="5147483"/>
            <a:ext cx="4829972" cy="1577782"/>
          </a:xfrm>
          <a:prstGeom prst="rect">
            <a:avLst/>
          </a:prstGeom>
        </p:spPr>
        <p:txBody>
          <a:bodyPr>
            <a:normAutofit/>
          </a:bodyPr>
          <a:lstStyle>
            <a:lvl1pPr marL="365760" indent="-365760" algn="l" defTabSz="9144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3C59FD"/>
              </a:buClr>
              <a:buSzPct val="80000"/>
              <a:buFont typeface="Arial" panose="020B0604020202020204" pitchFamily="34" charset="0"/>
              <a:buChar char="•"/>
              <a:defRPr sz="3600" b="0" i="0" kern="1200" baseline="0">
                <a:solidFill>
                  <a:schemeClr val="tx1"/>
                </a:solidFill>
                <a:latin typeface="Avenir Roman" charset="0"/>
                <a:ea typeface="Avenir Roman" charset="0"/>
                <a:cs typeface="Avenir Roman" charset="0"/>
              </a:defRPr>
            </a:lvl1pPr>
            <a:lvl2pPr marL="365760" indent="18288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C59FD"/>
              </a:buClr>
              <a:buSzPct val="80000"/>
              <a:buFont typeface="Arial" panose="020B0604020202020204" pitchFamily="34" charset="0"/>
              <a:buChar char="•"/>
              <a:tabLst>
                <a:tab pos="301752" algn="l"/>
              </a:tabLst>
              <a:defRPr sz="2800" b="0" i="0" kern="1200" baseline="0">
                <a:solidFill>
                  <a:schemeClr val="tx1"/>
                </a:solidFill>
                <a:latin typeface="Avenir Roman" charset="0"/>
                <a:ea typeface="Avenir Roman" charset="0"/>
                <a:cs typeface="Avenir Roman" charset="0"/>
              </a:defRPr>
            </a:lvl2pPr>
            <a:lvl3pPr marL="548640" indent="18288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C59FD"/>
              </a:buClr>
              <a:buSzPct val="80000"/>
              <a:buFont typeface="Arial" panose="020B0604020202020204" pitchFamily="34" charset="0"/>
              <a:buChar char="•"/>
              <a:defRPr sz="2000" b="0" i="0" kern="1200" baseline="0">
                <a:solidFill>
                  <a:schemeClr val="tx1"/>
                </a:solidFill>
                <a:latin typeface="Avenir Roman" charset="0"/>
                <a:ea typeface="Avenir Roman" charset="0"/>
                <a:cs typeface="Avenir Roman" charset="0"/>
              </a:defRPr>
            </a:lvl3pPr>
            <a:lvl4pPr marL="731520" indent="18288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C59FD"/>
              </a:buClr>
              <a:buSzPct val="80000"/>
              <a:buFont typeface="Arial" panose="020B0604020202020204" pitchFamily="34" charset="0"/>
              <a:buChar char="•"/>
              <a:defRPr sz="1800" b="0" i="0" kern="1200" baseline="0">
                <a:solidFill>
                  <a:schemeClr val="tx1"/>
                </a:solidFill>
                <a:latin typeface="Avenir Roman" charset="0"/>
                <a:ea typeface="Avenir Roman" charset="0"/>
                <a:cs typeface="Avenir Roman" charset="0"/>
              </a:defRPr>
            </a:lvl4pPr>
            <a:lvl5pPr marL="914400" indent="18288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C59FD"/>
              </a:buClr>
              <a:buSzPct val="80000"/>
              <a:buFont typeface="Arial" panose="020B0604020202020204" pitchFamily="34" charset="0"/>
              <a:buChar char="•"/>
              <a:defRPr sz="1600" b="0" i="0" kern="1200" baseline="0">
                <a:solidFill>
                  <a:schemeClr val="tx1"/>
                </a:solidFill>
                <a:latin typeface="Avenir Roman" charset="0"/>
                <a:ea typeface="Avenir Roman" charset="0"/>
                <a:cs typeface="Avenir Roman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cap="all" spc="0" baseline="0">
                <a:solidFill>
                  <a:srgbClr val="95BC4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http://bit.ly/nsinaction</a:t>
            </a:r>
          </a:p>
          <a:p>
            <a:pPr marL="0" indent="0">
              <a:buNone/>
            </a:pPr>
            <a:r>
              <a:rPr lang="en-US" dirty="0"/>
              <a:t>40% off: </a:t>
            </a:r>
            <a:r>
              <a:rPr lang="en-US" dirty="0" err="1">
                <a:solidFill>
                  <a:schemeClr val="accent4">
                    <a:lumMod val="75000"/>
                  </a:schemeClr>
                </a:solidFill>
              </a:rPr>
              <a:t>ctwmcctw</a:t>
            </a:r>
            <a:endParaRPr lang="en-US" dirty="0">
              <a:solidFill>
                <a:schemeClr val="accent4">
                  <a:lumMod val="75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4384" y="2108336"/>
            <a:ext cx="3087630" cy="1545339"/>
          </a:xfrm>
          <a:prstGeom prst="rect">
            <a:avLst/>
          </a:prstGeom>
        </p:spPr>
      </p:pic>
      <p:sp>
        <p:nvSpPr>
          <p:cNvPr id="13" name="Subtitle 4"/>
          <p:cNvSpPr txBox="1">
            <a:spLocks/>
          </p:cNvSpPr>
          <p:nvPr/>
        </p:nvSpPr>
        <p:spPr>
          <a:xfrm>
            <a:off x="1006089" y="3653675"/>
            <a:ext cx="4829972" cy="710197"/>
          </a:xfrm>
          <a:prstGeom prst="rect">
            <a:avLst/>
          </a:prstGeom>
        </p:spPr>
        <p:txBody>
          <a:bodyPr>
            <a:normAutofit/>
          </a:bodyPr>
          <a:lstStyle>
            <a:lvl1pPr marL="365760" indent="-365760" algn="l" defTabSz="9144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3C59FD"/>
              </a:buClr>
              <a:buSzPct val="80000"/>
              <a:buFont typeface="Arial" panose="020B0604020202020204" pitchFamily="34" charset="0"/>
              <a:buChar char="•"/>
              <a:defRPr sz="3600" b="0" i="0" kern="1200" baseline="0">
                <a:solidFill>
                  <a:schemeClr val="tx1"/>
                </a:solidFill>
                <a:latin typeface="Avenir Roman" charset="0"/>
                <a:ea typeface="Avenir Roman" charset="0"/>
                <a:cs typeface="Avenir Roman" charset="0"/>
              </a:defRPr>
            </a:lvl1pPr>
            <a:lvl2pPr marL="365760" indent="18288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C59FD"/>
              </a:buClr>
              <a:buSzPct val="80000"/>
              <a:buFont typeface="Arial" panose="020B0604020202020204" pitchFamily="34" charset="0"/>
              <a:buChar char="•"/>
              <a:tabLst>
                <a:tab pos="301752" algn="l"/>
              </a:tabLst>
              <a:defRPr sz="2800" b="0" i="0" kern="1200" baseline="0">
                <a:solidFill>
                  <a:schemeClr val="tx1"/>
                </a:solidFill>
                <a:latin typeface="Avenir Roman" charset="0"/>
                <a:ea typeface="Avenir Roman" charset="0"/>
                <a:cs typeface="Avenir Roman" charset="0"/>
              </a:defRPr>
            </a:lvl2pPr>
            <a:lvl3pPr marL="548640" indent="18288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C59FD"/>
              </a:buClr>
              <a:buSzPct val="80000"/>
              <a:buFont typeface="Arial" panose="020B0604020202020204" pitchFamily="34" charset="0"/>
              <a:buChar char="•"/>
              <a:defRPr sz="2000" b="0" i="0" kern="1200" baseline="0">
                <a:solidFill>
                  <a:schemeClr val="tx1"/>
                </a:solidFill>
                <a:latin typeface="Avenir Roman" charset="0"/>
                <a:ea typeface="Avenir Roman" charset="0"/>
                <a:cs typeface="Avenir Roman" charset="0"/>
              </a:defRPr>
            </a:lvl3pPr>
            <a:lvl4pPr marL="731520" indent="18288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C59FD"/>
              </a:buClr>
              <a:buSzPct val="80000"/>
              <a:buFont typeface="Arial" panose="020B0604020202020204" pitchFamily="34" charset="0"/>
              <a:buChar char="•"/>
              <a:defRPr sz="1800" b="0" i="0" kern="1200" baseline="0">
                <a:solidFill>
                  <a:schemeClr val="tx1"/>
                </a:solidFill>
                <a:latin typeface="Avenir Roman" charset="0"/>
                <a:ea typeface="Avenir Roman" charset="0"/>
                <a:cs typeface="Avenir Roman" charset="0"/>
              </a:defRPr>
            </a:lvl4pPr>
            <a:lvl5pPr marL="914400" indent="18288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C59FD"/>
              </a:buClr>
              <a:buSzPct val="80000"/>
              <a:buFont typeface="Arial" panose="020B0604020202020204" pitchFamily="34" charset="0"/>
              <a:buChar char="•"/>
              <a:defRPr sz="1600" b="0" i="0" kern="1200" baseline="0">
                <a:solidFill>
                  <a:schemeClr val="tx1"/>
                </a:solidFill>
                <a:latin typeface="Avenir Roman" charset="0"/>
                <a:ea typeface="Avenir Roman" charset="0"/>
                <a:cs typeface="Avenir Roman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cap="all" spc="0" baseline="0">
                <a:solidFill>
                  <a:srgbClr val="95BC4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https://brosteins.com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096320" y="4170373"/>
            <a:ext cx="22637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accent6">
                    <a:lumMod val="75000"/>
                  </a:schemeClr>
                </a:solidFill>
                <a:latin typeface="Avenir Roman" charset="0"/>
                <a:ea typeface="Avenir Roman" charset="0"/>
                <a:cs typeface="Avenir Roman" charset="0"/>
              </a:rPr>
              <a:t>@</a:t>
            </a:r>
            <a:r>
              <a:rPr lang="en-US" sz="3200" dirty="0" err="1">
                <a:solidFill>
                  <a:schemeClr val="accent6">
                    <a:lumMod val="75000"/>
                  </a:schemeClr>
                </a:solidFill>
                <a:latin typeface="Avenir Roman" charset="0"/>
                <a:ea typeface="Avenir Roman" charset="0"/>
                <a:cs typeface="Avenir Roman" charset="0"/>
              </a:rPr>
              <a:t>brosteins</a:t>
            </a:r>
            <a:endParaRPr lang="en-US" sz="3200" dirty="0">
              <a:solidFill>
                <a:schemeClr val="accent6">
                  <a:lumMod val="75000"/>
                </a:schemeClr>
              </a:solidFill>
              <a:latin typeface="Avenir Roman" charset="0"/>
              <a:ea typeface="Avenir Roman" charset="0"/>
              <a:cs typeface="Avenir Roman" charset="0"/>
            </a:endParaRPr>
          </a:p>
        </p:txBody>
      </p:sp>
      <p:sp>
        <p:nvSpPr>
          <p:cNvPr id="15" name="Subtitle 4"/>
          <p:cNvSpPr txBox="1">
            <a:spLocks/>
          </p:cNvSpPr>
          <p:nvPr/>
        </p:nvSpPr>
        <p:spPr>
          <a:xfrm>
            <a:off x="1330553" y="6154500"/>
            <a:ext cx="3441461" cy="710197"/>
          </a:xfrm>
          <a:prstGeom prst="rect">
            <a:avLst/>
          </a:prstGeom>
        </p:spPr>
        <p:txBody>
          <a:bodyPr>
            <a:normAutofit/>
          </a:bodyPr>
          <a:lstStyle>
            <a:lvl1pPr marL="365760" indent="-365760" algn="l" defTabSz="9144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3C59FD"/>
              </a:buClr>
              <a:buSzPct val="80000"/>
              <a:buFont typeface="Arial" panose="020B0604020202020204" pitchFamily="34" charset="0"/>
              <a:buChar char="•"/>
              <a:defRPr sz="3600" b="0" i="0" kern="1200" baseline="0">
                <a:solidFill>
                  <a:schemeClr val="tx1"/>
                </a:solidFill>
                <a:latin typeface="Avenir Roman" charset="0"/>
                <a:ea typeface="Avenir Roman" charset="0"/>
                <a:cs typeface="Avenir Roman" charset="0"/>
              </a:defRPr>
            </a:lvl1pPr>
            <a:lvl2pPr marL="365760" indent="18288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C59FD"/>
              </a:buClr>
              <a:buSzPct val="80000"/>
              <a:buFont typeface="Arial" panose="020B0604020202020204" pitchFamily="34" charset="0"/>
              <a:buChar char="•"/>
              <a:tabLst>
                <a:tab pos="301752" algn="l"/>
              </a:tabLst>
              <a:defRPr sz="2800" b="0" i="0" kern="1200" baseline="0">
                <a:solidFill>
                  <a:schemeClr val="tx1"/>
                </a:solidFill>
                <a:latin typeface="Avenir Roman" charset="0"/>
                <a:ea typeface="Avenir Roman" charset="0"/>
                <a:cs typeface="Avenir Roman" charset="0"/>
              </a:defRPr>
            </a:lvl2pPr>
            <a:lvl3pPr marL="548640" indent="18288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C59FD"/>
              </a:buClr>
              <a:buSzPct val="80000"/>
              <a:buFont typeface="Arial" panose="020B0604020202020204" pitchFamily="34" charset="0"/>
              <a:buChar char="•"/>
              <a:defRPr sz="2000" b="0" i="0" kern="1200" baseline="0">
                <a:solidFill>
                  <a:schemeClr val="tx1"/>
                </a:solidFill>
                <a:latin typeface="Avenir Roman" charset="0"/>
                <a:ea typeface="Avenir Roman" charset="0"/>
                <a:cs typeface="Avenir Roman" charset="0"/>
              </a:defRPr>
            </a:lvl3pPr>
            <a:lvl4pPr marL="731520" indent="18288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C59FD"/>
              </a:buClr>
              <a:buSzPct val="80000"/>
              <a:buFont typeface="Arial" panose="020B0604020202020204" pitchFamily="34" charset="0"/>
              <a:buChar char="•"/>
              <a:defRPr sz="1800" b="0" i="0" kern="1200" baseline="0">
                <a:solidFill>
                  <a:schemeClr val="tx1"/>
                </a:solidFill>
                <a:latin typeface="Avenir Roman" charset="0"/>
                <a:ea typeface="Avenir Roman" charset="0"/>
                <a:cs typeface="Avenir Roman" charset="0"/>
              </a:defRPr>
            </a:lvl4pPr>
            <a:lvl5pPr marL="914400" indent="18288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C59FD"/>
              </a:buClr>
              <a:buSzPct val="80000"/>
              <a:buFont typeface="Arial" panose="020B0604020202020204" pitchFamily="34" charset="0"/>
              <a:buChar char="•"/>
              <a:defRPr sz="1600" b="0" i="0" kern="1200" baseline="0">
                <a:solidFill>
                  <a:schemeClr val="tx1"/>
                </a:solidFill>
                <a:latin typeface="Avenir Roman" charset="0"/>
                <a:ea typeface="Avenir Roman" charset="0"/>
                <a:cs typeface="Avenir Roman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cap="all" spc="0" baseline="0">
                <a:solidFill>
                  <a:srgbClr val="95BC4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http://kizan.com</a:t>
            </a:r>
          </a:p>
        </p:txBody>
      </p:sp>
    </p:spTree>
    <p:extLst>
      <p:ext uri="{BB962C8B-B14F-4D97-AF65-F5344CB8AC3E}">
        <p14:creationId xmlns:p14="http://schemas.microsoft.com/office/powerpoint/2010/main" val="8388873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NativeScript</a:t>
            </a:r>
            <a:r>
              <a:rPr lang="en-US" dirty="0"/>
              <a:t>?</a:t>
            </a:r>
          </a:p>
          <a:p>
            <a:pPr lvl="1"/>
            <a:r>
              <a:rPr lang="en-US" dirty="0"/>
              <a:t>~15 minutes</a:t>
            </a:r>
          </a:p>
          <a:p>
            <a:r>
              <a:rPr lang="en-US"/>
              <a:t>Hands-on </a:t>
            </a:r>
            <a:r>
              <a:rPr lang="en-US" dirty="0"/>
              <a:t>workshop</a:t>
            </a:r>
          </a:p>
          <a:p>
            <a:pPr lvl="1"/>
            <a:r>
              <a:rPr lang="en-US" dirty="0"/>
              <a:t>~3.5 hours</a:t>
            </a:r>
          </a:p>
          <a:p>
            <a:r>
              <a:rPr lang="en-US" dirty="0"/>
              <a:t>Final Q&amp;A</a:t>
            </a:r>
          </a:p>
          <a:p>
            <a:pPr lvl="1"/>
            <a:r>
              <a:rPr lang="en-US" dirty="0"/>
              <a:t>~10 minutes</a:t>
            </a:r>
          </a:p>
        </p:txBody>
      </p:sp>
    </p:spTree>
    <p:extLst>
      <p:ext uri="{BB962C8B-B14F-4D97-AF65-F5344CB8AC3E}">
        <p14:creationId xmlns:p14="http://schemas.microsoft.com/office/powerpoint/2010/main" val="1680527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Created and supported by </a:t>
            </a:r>
            <a:r>
              <a:rPr lang="en-US" dirty="0" err="1"/>
              <a:t>Telerik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59263" y="1386919"/>
            <a:ext cx="12192000" cy="49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566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Delivering on the promise of “hybrid.”</a:t>
            </a:r>
          </a:p>
        </p:txBody>
      </p:sp>
    </p:spTree>
    <p:extLst>
      <p:ext uri="{BB962C8B-B14F-4D97-AF65-F5344CB8AC3E}">
        <p14:creationId xmlns:p14="http://schemas.microsoft.com/office/powerpoint/2010/main" val="7892506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52488" y="525463"/>
            <a:ext cx="11339512" cy="547687"/>
          </a:xfrm>
        </p:spPr>
        <p:txBody>
          <a:bodyPr>
            <a:normAutofit fontScale="90000"/>
          </a:bodyPr>
          <a:lstStyle/>
          <a:p>
            <a:r>
              <a:rPr lang="en-US" dirty="0"/>
              <a:t>Hybrid Promise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681926" y="2169763"/>
            <a:ext cx="2030279" cy="203027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Roboto Light" charset="0"/>
                <a:ea typeface="Roboto Light" charset="0"/>
                <a:cs typeface="Roboto Light" charset="0"/>
              </a:rPr>
              <a:t>100% Web</a:t>
            </a:r>
          </a:p>
        </p:txBody>
      </p:sp>
      <p:sp>
        <p:nvSpPr>
          <p:cNvPr id="7" name="Oval 6"/>
          <p:cNvSpPr/>
          <p:nvPr/>
        </p:nvSpPr>
        <p:spPr>
          <a:xfrm>
            <a:off x="9280902" y="2169763"/>
            <a:ext cx="2030279" cy="203027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Roboto Light" charset="0"/>
                <a:ea typeface="Roboto Light" charset="0"/>
                <a:cs typeface="Roboto Light" charset="0"/>
              </a:rPr>
              <a:t>100% Native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022171" y="2169763"/>
            <a:ext cx="5873856" cy="2030279"/>
            <a:chOff x="3022171" y="2169763"/>
            <a:chExt cx="5873856" cy="2030279"/>
          </a:xfrm>
        </p:grpSpPr>
        <p:sp>
          <p:nvSpPr>
            <p:cNvPr id="8" name="Oval 7"/>
            <p:cNvSpPr/>
            <p:nvPr/>
          </p:nvSpPr>
          <p:spPr>
            <a:xfrm>
              <a:off x="4932445" y="2169763"/>
              <a:ext cx="2030279" cy="2030279"/>
            </a:xfrm>
            <a:prstGeom prst="ellipse">
              <a:avLst/>
            </a:prstGeom>
            <a:noFill/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  <a:latin typeface="Roboto Light" charset="0"/>
                  <a:ea typeface="Roboto Light" charset="0"/>
                  <a:cs typeface="Roboto Light" charset="0"/>
                </a:rPr>
                <a:t>Hybrid</a:t>
              </a:r>
            </a:p>
          </p:txBody>
        </p:sp>
        <p:cxnSp>
          <p:nvCxnSpPr>
            <p:cNvPr id="4" name="Straight Arrow Connector 3"/>
            <p:cNvCxnSpPr/>
            <p:nvPr/>
          </p:nvCxnSpPr>
          <p:spPr>
            <a:xfrm>
              <a:off x="3022171" y="3184903"/>
              <a:ext cx="1565328" cy="0"/>
            </a:xfrm>
            <a:prstGeom prst="straightConnector1">
              <a:avLst/>
            </a:prstGeom>
            <a:ln w="38100">
              <a:solidFill>
                <a:schemeClr val="bg1">
                  <a:lumMod val="65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 flipH="1">
              <a:off x="7330699" y="3184903"/>
              <a:ext cx="1565328" cy="0"/>
            </a:xfrm>
            <a:prstGeom prst="straightConnector1">
              <a:avLst/>
            </a:prstGeom>
            <a:ln w="38100">
              <a:solidFill>
                <a:schemeClr val="bg1">
                  <a:lumMod val="65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/>
          <p:cNvSpPr txBox="1"/>
          <p:nvPr/>
        </p:nvSpPr>
        <p:spPr>
          <a:xfrm>
            <a:off x="1228773" y="4393151"/>
            <a:ext cx="246413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Reach</a:t>
            </a:r>
          </a:p>
          <a:p>
            <a:r>
              <a:rPr lang="en-US" sz="2400" dirty="0"/>
              <a:t>Code/Skill Reuse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017072" y="4393151"/>
            <a:ext cx="295504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dirty="0"/>
              <a:t>Richness</a:t>
            </a:r>
          </a:p>
          <a:p>
            <a:pPr algn="r"/>
            <a:r>
              <a:rPr lang="en-US" sz="2400" dirty="0"/>
              <a:t>Premium experience</a:t>
            </a:r>
          </a:p>
          <a:p>
            <a:pPr algn="r"/>
            <a:r>
              <a:rPr lang="en-US" sz="2400" dirty="0"/>
              <a:t>Device APIs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011883" y="4531650"/>
            <a:ext cx="19399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4">
                    <a:lumMod val="75000"/>
                  </a:schemeClr>
                </a:solidFill>
              </a:rPr>
              <a:t>Best of both?</a:t>
            </a:r>
            <a:endParaRPr lang="en-US" sz="2400" dirty="0">
              <a:solidFill>
                <a:schemeClr val="accent4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5689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hape 243"/>
          <p:cNvCxnSpPr/>
          <p:nvPr/>
        </p:nvCxnSpPr>
        <p:spPr>
          <a:xfrm>
            <a:off x="604659" y="3449319"/>
            <a:ext cx="10619999" cy="0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75000"/>
              </a:schemeClr>
            </a:solidFill>
            <a:prstDash val="solid"/>
            <a:round/>
            <a:headEnd type="oval" w="lg" len="lg"/>
            <a:tailEnd type="oval" w="lg" len="lg"/>
          </a:ln>
        </p:spPr>
      </p:cxnSp>
      <p:sp>
        <p:nvSpPr>
          <p:cNvPr id="17" name="TextBox 16"/>
          <p:cNvSpPr txBox="1"/>
          <p:nvPr/>
        </p:nvSpPr>
        <p:spPr>
          <a:xfrm>
            <a:off x="1310141" y="3657600"/>
            <a:ext cx="9284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>
                <a:solidFill>
                  <a:schemeClr val="bg1">
                    <a:lumMod val="50000"/>
                  </a:schemeClr>
                </a:solidFill>
                <a:latin typeface="Avenir Light" charset="0"/>
                <a:ea typeface="Avenir Light" charset="0"/>
                <a:cs typeface="Avenir Light" charset="0"/>
              </a:rPr>
              <a:t>2013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396206" y="3657600"/>
            <a:ext cx="9284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Avenir Light" charset="0"/>
                <a:ea typeface="Avenir Light" charset="0"/>
                <a:cs typeface="Avenir Light" charset="0"/>
              </a:rPr>
              <a:t>2014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482271" y="3657600"/>
            <a:ext cx="9284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Avenir Light" charset="0"/>
                <a:ea typeface="Avenir Light" charset="0"/>
                <a:cs typeface="Avenir Light" charset="0"/>
              </a:rPr>
              <a:t>2015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568336" y="3657600"/>
            <a:ext cx="9284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Avenir Light" charset="0"/>
                <a:ea typeface="Avenir Light" charset="0"/>
                <a:cs typeface="Avenir Light" charset="0"/>
              </a:rPr>
              <a:t>2016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9654401" y="3657600"/>
            <a:ext cx="9284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Avenir Light" charset="0"/>
                <a:ea typeface="Avenir Light" charset="0"/>
                <a:cs typeface="Avenir Light" charset="0"/>
              </a:rPr>
              <a:t>2017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49241" y="2283350"/>
            <a:ext cx="14502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solidFill>
                  <a:srgbClr val="3D59FE"/>
                </a:solidFill>
                <a:latin typeface="Avenir Roman" charset="0"/>
                <a:ea typeface="Avenir Roman" charset="0"/>
                <a:cs typeface="Avenir Roman" charset="0"/>
              </a:rPr>
              <a:t>Early prototypes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071330" y="2283350"/>
            <a:ext cx="15782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3D59FE"/>
                </a:solidFill>
                <a:latin typeface="Avenir Roman" charset="0"/>
                <a:ea typeface="Avenir Roman" charset="0"/>
                <a:cs typeface="Avenir Roman" charset="0"/>
              </a:rPr>
              <a:t>“Core” engineering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189529" y="2281015"/>
            <a:ext cx="14502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3D59FE"/>
                </a:solidFill>
                <a:latin typeface="Avenir Roman" charset="0"/>
                <a:ea typeface="Avenir Roman" charset="0"/>
                <a:cs typeface="Avenir Roman" charset="0"/>
              </a:rPr>
              <a:t>Public launch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307436" y="2281015"/>
            <a:ext cx="14502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3D59FE"/>
                </a:solidFill>
                <a:latin typeface="Avenir Roman" charset="0"/>
                <a:ea typeface="Avenir Roman" charset="0"/>
                <a:cs typeface="Avenir Roman" charset="0"/>
              </a:rPr>
              <a:t>Adoption ramp-up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9369056" y="2281015"/>
            <a:ext cx="14502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Avenir Roman" charset="0"/>
                <a:ea typeface="Avenir Roman" charset="0"/>
                <a:cs typeface="Avenir Roman" charset="0"/>
              </a:rPr>
              <a:t>Mass adoption</a:t>
            </a:r>
          </a:p>
        </p:txBody>
      </p:sp>
      <p:sp>
        <p:nvSpPr>
          <p:cNvPr id="27" name="Rectangle 26"/>
          <p:cNvSpPr/>
          <p:nvPr/>
        </p:nvSpPr>
        <p:spPr>
          <a:xfrm>
            <a:off x="7087409" y="1632858"/>
            <a:ext cx="1899693" cy="3461657"/>
          </a:xfrm>
          <a:prstGeom prst="rect">
            <a:avLst/>
          </a:prstGeom>
          <a:noFill/>
          <a:ln w="57150">
            <a:solidFill>
              <a:srgbClr val="3D59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4324665" y="5742589"/>
            <a:ext cx="27914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>
                <a:latin typeface="Avenir Roman" charset="0"/>
                <a:ea typeface="Avenir Roman" charset="0"/>
                <a:cs typeface="Avenir Roman" charset="0"/>
              </a:rPr>
              <a:t>Project Timeline</a:t>
            </a:r>
          </a:p>
        </p:txBody>
      </p:sp>
    </p:spTree>
    <p:extLst>
      <p:ext uri="{BB962C8B-B14F-4D97-AF65-F5344CB8AC3E}">
        <p14:creationId xmlns:p14="http://schemas.microsoft.com/office/powerpoint/2010/main" val="1655826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5000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497191" y="2545423"/>
            <a:ext cx="9410296" cy="27600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467" dirty="0">
                <a:latin typeface="Avenir Book" charset="0"/>
                <a:ea typeface="Avenir Book" charset="0"/>
                <a:cs typeface="Avenir Book" charset="0"/>
              </a:rPr>
              <a:t>an </a:t>
            </a:r>
            <a:r>
              <a:rPr lang="en-US" sz="3467" b="1" dirty="0">
                <a:solidFill>
                  <a:srgbClr val="3D59FE"/>
                </a:solidFill>
                <a:latin typeface="Avenir Book" charset="0"/>
                <a:ea typeface="Avenir Book" charset="0"/>
                <a:cs typeface="Avenir Book" charset="0"/>
              </a:rPr>
              <a:t>open source </a:t>
            </a:r>
            <a:r>
              <a:rPr lang="en-US" sz="3467" dirty="0">
                <a:latin typeface="Avenir Book" charset="0"/>
                <a:ea typeface="Avenir Book" charset="0"/>
                <a:cs typeface="Avenir Book" charset="0"/>
              </a:rPr>
              <a:t>framework for building </a:t>
            </a:r>
            <a:r>
              <a:rPr lang="en-US" sz="3467" b="1" dirty="0">
                <a:solidFill>
                  <a:srgbClr val="3D59FE"/>
                </a:solidFill>
                <a:latin typeface="Avenir Book" charset="0"/>
                <a:ea typeface="Avenir Book" charset="0"/>
                <a:cs typeface="Avenir Book" charset="0"/>
              </a:rPr>
              <a:t>truly native </a:t>
            </a:r>
            <a:r>
              <a:rPr lang="en-US" sz="3467" dirty="0">
                <a:latin typeface="Avenir Book" charset="0"/>
                <a:ea typeface="Avenir Book" charset="0"/>
                <a:cs typeface="Avenir Book" charset="0"/>
              </a:rPr>
              <a:t>mobile apps with </a:t>
            </a:r>
            <a:r>
              <a:rPr lang="en-US" sz="3467" b="1" dirty="0">
                <a:solidFill>
                  <a:srgbClr val="3D59FE"/>
                </a:solidFill>
                <a:latin typeface="Avenir Book" charset="0"/>
                <a:ea typeface="Avenir Book" charset="0"/>
                <a:cs typeface="Avenir Book" charset="0"/>
              </a:rPr>
              <a:t>JavaScript</a:t>
            </a:r>
            <a:r>
              <a:rPr lang="en-US" sz="3467" dirty="0">
                <a:latin typeface="Avenir Book" charset="0"/>
                <a:ea typeface="Avenir Book" charset="0"/>
                <a:cs typeface="Avenir Book" charset="0"/>
              </a:rPr>
              <a:t>. Use web skills, like JavaScript, </a:t>
            </a:r>
            <a:r>
              <a:rPr lang="en-US" sz="3467" dirty="0" err="1">
                <a:latin typeface="Avenir Book" charset="0"/>
                <a:ea typeface="Avenir Book" charset="0"/>
                <a:cs typeface="Avenir Book" charset="0"/>
              </a:rPr>
              <a:t>TypeScript</a:t>
            </a:r>
            <a:r>
              <a:rPr lang="en-US" sz="3467" dirty="0">
                <a:latin typeface="Avenir Book" charset="0"/>
                <a:ea typeface="Avenir Book" charset="0"/>
                <a:cs typeface="Avenir Book" charset="0"/>
              </a:rPr>
              <a:t>, </a:t>
            </a:r>
            <a:r>
              <a:rPr lang="en-US" sz="3467" b="1" dirty="0">
                <a:solidFill>
                  <a:srgbClr val="3D59FE"/>
                </a:solidFill>
                <a:latin typeface="Avenir Book" charset="0"/>
                <a:ea typeface="Avenir Book" charset="0"/>
                <a:cs typeface="Avenir Book" charset="0"/>
              </a:rPr>
              <a:t>Angular</a:t>
            </a:r>
            <a:r>
              <a:rPr lang="en-US" sz="3467" dirty="0">
                <a:latin typeface="Avenir Book" charset="0"/>
                <a:ea typeface="Avenir Book" charset="0"/>
                <a:cs typeface="Avenir Book" charset="0"/>
              </a:rPr>
              <a:t> and CSS, and </a:t>
            </a:r>
            <a:r>
              <a:rPr lang="en-US" sz="3467" b="1" dirty="0">
                <a:solidFill>
                  <a:srgbClr val="3D59FE"/>
                </a:solidFill>
                <a:latin typeface="Avenir Book" charset="0"/>
                <a:ea typeface="Avenir Book" charset="0"/>
                <a:cs typeface="Avenir Book" charset="0"/>
              </a:rPr>
              <a:t>get native UI and performance</a:t>
            </a:r>
            <a:r>
              <a:rPr lang="en-US" sz="3467" dirty="0">
                <a:solidFill>
                  <a:srgbClr val="3D59FE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3467" dirty="0">
                <a:latin typeface="Avenir Book" charset="0"/>
                <a:ea typeface="Avenir Book" charset="0"/>
                <a:cs typeface="Avenir Book" charset="0"/>
              </a:rPr>
              <a:t>on iOS and Android.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822154" y="1502228"/>
            <a:ext cx="41558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 dirty="0">
                <a:solidFill>
                  <a:srgbClr val="3D59FE"/>
                </a:solidFill>
                <a:latin typeface="Avenir Roman" charset="0"/>
                <a:ea typeface="Avenir Roman" charset="0"/>
                <a:cs typeface="Avenir Roman" charset="0"/>
              </a:rPr>
              <a:t>NativeScript</a:t>
            </a:r>
            <a:r>
              <a:rPr lang="en-US" sz="4000" dirty="0">
                <a:solidFill>
                  <a:srgbClr val="3D59FE"/>
                </a:solidFill>
                <a:latin typeface="Avenir Roman" charset="0"/>
                <a:ea typeface="Avenir Roman" charset="0"/>
                <a:cs typeface="Avenir Roman" charset="0"/>
              </a:rPr>
              <a:t> is</a:t>
            </a:r>
            <a:r>
              <a:rPr lang="is-IS" sz="4000" dirty="0">
                <a:solidFill>
                  <a:srgbClr val="3D59FE"/>
                </a:solidFill>
                <a:latin typeface="Avenir Roman" charset="0"/>
                <a:ea typeface="Avenir Roman" charset="0"/>
                <a:cs typeface="Avenir Roman" charset="0"/>
              </a:rPr>
              <a:t>…</a:t>
            </a:r>
            <a:endParaRPr lang="en-US" sz="4000" dirty="0">
              <a:solidFill>
                <a:srgbClr val="3D59FE"/>
              </a:solidFill>
              <a:latin typeface="Avenir Roman" charset="0"/>
              <a:ea typeface="Avenir Roman" charset="0"/>
              <a:cs typeface="Avenir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668629"/>
      </p:ext>
    </p:extLst>
  </p:cSld>
  <p:clrMapOvr>
    <a:masterClrMapping/>
  </p:clrMapOvr>
</p:sld>
</file>

<file path=ppt/theme/theme1.xml><?xml version="1.0" encoding="utf-8"?>
<a:theme xmlns:a="http://schemas.openxmlformats.org/drawingml/2006/main" name="NativeScript">
  <a:themeElements>
    <a:clrScheme name="Telerik 3.0 New Brand">
      <a:dk1>
        <a:srgbClr val="2A2D33"/>
      </a:dk1>
      <a:lt1>
        <a:srgbClr val="FFFFFF"/>
      </a:lt1>
      <a:dk2>
        <a:srgbClr val="384361"/>
      </a:dk2>
      <a:lt2>
        <a:srgbClr val="E1E5EA"/>
      </a:lt2>
      <a:accent1>
        <a:srgbClr val="E73039"/>
      </a:accent1>
      <a:accent2>
        <a:srgbClr val="FF8800"/>
      </a:accent2>
      <a:accent3>
        <a:srgbClr val="FFD73F"/>
      </a:accent3>
      <a:accent4>
        <a:srgbClr val="5DC62E"/>
      </a:accent4>
      <a:accent5>
        <a:srgbClr val="009B55"/>
      </a:accent5>
      <a:accent6>
        <a:srgbClr val="3CD5ED"/>
      </a:accent6>
      <a:hlink>
        <a:srgbClr val="0099CC"/>
      </a:hlink>
      <a:folHlink>
        <a:srgbClr val="9149B6"/>
      </a:folHlink>
    </a:clrScheme>
    <a:fontScheme name="Telerik Fonts">
      <a:majorFont>
        <a:latin typeface="Lato Black"/>
        <a:ea typeface=""/>
        <a:cs typeface=""/>
      </a:majorFont>
      <a:minorFont>
        <a:latin typeface="Lato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ctr">
          <a:defRPr sz="2800" smtClean="0">
            <a:latin typeface="Avenir Roman" charset="0"/>
            <a:ea typeface="Avenir Roman" charset="0"/>
            <a:cs typeface="Avenir Roman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NativeScript" id="{1DD0F66E-17CD-554C-BB62-9F50BFE51727}" vid="{C2684EA3-23DA-714C-9258-6DFDE6413E8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NativeScript</Template>
  <TotalTime>6854</TotalTime>
  <Words>486</Words>
  <Application>Microsoft Office PowerPoint</Application>
  <PresentationFormat>Widescreen</PresentationFormat>
  <Paragraphs>98</Paragraphs>
  <Slides>23</Slides>
  <Notes>9</Notes>
  <HiddenSlides>4</HiddenSlides>
  <MMClips>2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5" baseType="lpstr">
      <vt:lpstr>Arial</vt:lpstr>
      <vt:lpstr>Avenir Book</vt:lpstr>
      <vt:lpstr>Avenir Heavy</vt:lpstr>
      <vt:lpstr>Avenir Light</vt:lpstr>
      <vt:lpstr>Avenir Medium</vt:lpstr>
      <vt:lpstr>Avenir Roman</vt:lpstr>
      <vt:lpstr>Calibri</vt:lpstr>
      <vt:lpstr>Consolas</vt:lpstr>
      <vt:lpstr>Lato</vt:lpstr>
      <vt:lpstr>Open Sans</vt:lpstr>
      <vt:lpstr>Roboto Light</vt:lpstr>
      <vt:lpstr>NativeScript</vt:lpstr>
      <vt:lpstr>NativeScript Workshop</vt:lpstr>
      <vt:lpstr>PowerPoint Presentation</vt:lpstr>
      <vt:lpstr>PowerPoint Presentation</vt:lpstr>
      <vt:lpstr>Agenda</vt:lpstr>
      <vt:lpstr>Created and supported by Telerik</vt:lpstr>
      <vt:lpstr>PowerPoint Presentation</vt:lpstr>
      <vt:lpstr>Hybrid Promise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Example: NativeScript file module</vt:lpstr>
      <vt:lpstr>The same approach works for the UI</vt:lpstr>
      <vt:lpstr>NativeScript Modules—There are a lot</vt:lpstr>
      <vt:lpstr>PowerPoint Presentation</vt:lpstr>
      <vt:lpstr>PowerPoint Presentation</vt:lpstr>
      <vt:lpstr>Hands-on workshop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NativeScript Overview</dc:title>
  <dc:creator>Todd Anglin</dc:creator>
  <cp:lastModifiedBy>Mike Branstein</cp:lastModifiedBy>
  <cp:revision>136</cp:revision>
  <dcterms:created xsi:type="dcterms:W3CDTF">2016-04-07T02:45:18Z</dcterms:created>
  <dcterms:modified xsi:type="dcterms:W3CDTF">2016-08-18T01:54:24Z</dcterms:modified>
</cp:coreProperties>
</file>